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E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2019" autoAdjust="0"/>
  </p:normalViewPr>
  <p:slideViewPr>
    <p:cSldViewPr snapToGrid="0">
      <p:cViewPr varScale="1">
        <p:scale>
          <a:sx n="81" d="100"/>
          <a:sy n="81" d="100"/>
        </p:scale>
        <p:origin x="169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7926A3-4A34-423E-A6AD-5BD17ACE1A35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s-Latn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03FCF-8B9D-494B-AC3C-508176765BA6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620610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“Dobar dan svima. U ovom dijelu edukacije ćemo proći kroz brzu obradu predmeta i korištenje kvalificiranog elektronskog potpisa, odnosno KEP-a.</a:t>
            </a:r>
            <a:br>
              <a:rPr lang="bs-Latn-BA" dirty="0"/>
            </a:br>
            <a:r>
              <a:rPr lang="bs-Latn-BA" dirty="0"/>
              <a:t>Fokus će biti na praktičnom radu — kako u sistemu dolazimo od predmeta do digitalno potpisanog rješenja.</a:t>
            </a:r>
            <a:br>
              <a:rPr lang="bs-Latn-BA" dirty="0"/>
            </a:br>
            <a:br>
              <a:rPr lang="bs-Latn-BA" dirty="0"/>
            </a:br>
            <a:r>
              <a:rPr lang="bs-Latn-BA" dirty="0"/>
              <a:t>Cilj ovog dijela je da razumijemo tri stvari:</a:t>
            </a:r>
          </a:p>
          <a:p>
            <a:r>
              <a:rPr lang="bs-Latn-BA" dirty="0"/>
              <a:t>Prvo — šta znači brza obrada u kontekstu sistema koji koristimo.</a:t>
            </a:r>
            <a:br>
              <a:rPr lang="bs-Latn-BA" dirty="0"/>
            </a:br>
            <a:r>
              <a:rPr lang="bs-Latn-BA" dirty="0"/>
              <a:t>Drugo — šta je KEP i zašto je pravno relevantan.</a:t>
            </a:r>
            <a:br>
              <a:rPr lang="bs-Latn-BA" dirty="0"/>
            </a:br>
            <a:r>
              <a:rPr lang="bs-Latn-BA" dirty="0"/>
              <a:t>I treće — da vidimo kako izgleda stvarni proces digitalnog potpisivanja rješenja.</a:t>
            </a:r>
          </a:p>
          <a:p>
            <a:r>
              <a:rPr lang="bs-Latn-BA" dirty="0"/>
              <a:t>Na kraju, ideja je da svi imate jasnu sliku kako ovo primijeniti u svakodnevnom radu.</a:t>
            </a:r>
          </a:p>
          <a:p>
            <a:endParaRPr lang="bs-Latn-B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730328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EFAF80-D123-680D-8EC5-E92864F44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7FF3349-770C-11D9-F26B-D9C7A90A6C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66FC19-3D02-BED8-7B56-299B950259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Prvo, redovno provjeravajte certifikat. Važno je pratiti rokove važenja i stanje certifikata kako biste izbjegli situacije da potpis nije pravno validan.</a:t>
            </a:r>
          </a:p>
          <a:p>
            <a:r>
              <a:rPr lang="bs-Latn-BA" dirty="0"/>
              <a:t>Drugo, koristite sigurno </a:t>
            </a:r>
            <a:r>
              <a:rPr lang="bs-Latn-BA" dirty="0" err="1"/>
              <a:t>okruženje</a:t>
            </a:r>
            <a:r>
              <a:rPr lang="bs-Latn-BA" dirty="0"/>
              <a:t>. To znači da radite na pouzdanim računarima i mrežama, kako bi privatni ključ i PIN bili zaštićeni od potencijalnih prijetnji.</a:t>
            </a:r>
          </a:p>
          <a:p>
            <a:r>
              <a:rPr lang="bs-Latn-BA" dirty="0"/>
              <a:t>Treće, pratite interne procedure. Svaka organizacija može imati specifične korake ili pravila za potpisivanje dokumenata, i njihovo poštivanje osigurava da proces bude ispravan i pravno valjan.</a:t>
            </a:r>
          </a:p>
          <a:p>
            <a:r>
              <a:rPr lang="bs-Latn-BA" dirty="0"/>
              <a:t>I na kraju, pravilno arhivirajte dokumente. Digitalni dokumenti moraju biti čuvani na način koji </a:t>
            </a:r>
            <a:r>
              <a:rPr lang="bs-Latn-BA" dirty="0" err="1"/>
              <a:t>omogućava</a:t>
            </a:r>
            <a:r>
              <a:rPr lang="bs-Latn-BA" dirty="0"/>
              <a:t> njihovu lakoću pronalaženja, provjeru integriteta i dugoročno čuvanje.</a:t>
            </a:r>
          </a:p>
          <a:p>
            <a:r>
              <a:rPr lang="bs-Latn-BA" dirty="0"/>
              <a:t>Slijedeći ove jednostavne, ali ključne savjete, korištenje digitalnog potpisa postaje sigurnije, brže i pouzdanije.</a:t>
            </a:r>
          </a:p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03517-3670-4734-2B38-835EDE002C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11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4083127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E5C64-EC54-B692-275A-2DD94E352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C770A4D-E8D6-71FF-8A55-91E7D4E0BA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1431E-FC1E-8EEE-3C78-7B3C063209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D3E993-E243-71F4-5C37-1346FBA3A0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12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8585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Prije svega, radi se o digitaliziranom toku obrade predmeta. To znači da se cijeli proces – od zaprimanja zahtjeva, obrade, pa do donošenja rješenja – odvija kroz sistem, bez potrebe za fizičkim dokumentima i ručnim </a:t>
            </a:r>
            <a:r>
              <a:rPr lang="bs-Latn-BA" dirty="0" err="1"/>
              <a:t>prenosom</a:t>
            </a:r>
            <a:r>
              <a:rPr lang="bs-Latn-BA" dirty="0"/>
              <a:t> informacija.</a:t>
            </a:r>
          </a:p>
          <a:p>
            <a:r>
              <a:rPr lang="bs-Latn-BA" dirty="0"/>
              <a:t>Druga važna stvar je automatizacija, odnosno smanjenje manuelnog rada. Sistem preuzima dio rutinskih zadataka, čime se smanjuje </a:t>
            </a:r>
            <a:r>
              <a:rPr lang="bs-Latn-BA" dirty="0" err="1"/>
              <a:t>mogućnost</a:t>
            </a:r>
            <a:r>
              <a:rPr lang="bs-Latn-BA" dirty="0"/>
              <a:t> greške i ubrzava rad službenika.</a:t>
            </a:r>
          </a:p>
          <a:p>
            <a:r>
              <a:rPr lang="bs-Latn-BA" dirty="0"/>
              <a:t>Kao rezultat toga, rješenja su dostupna korisnicima znatno brže nego ranije. Nema čekanja na fizičku obradu ili potpisivanje na papiru.</a:t>
            </a:r>
          </a:p>
          <a:p>
            <a:r>
              <a:rPr lang="bs-Latn-BA" dirty="0"/>
              <a:t>Također, proces postaje </a:t>
            </a:r>
            <a:r>
              <a:rPr lang="bs-Latn-BA" dirty="0" err="1"/>
              <a:t>transparentniji</a:t>
            </a:r>
            <a:r>
              <a:rPr lang="bs-Latn-BA" dirty="0"/>
              <a:t> – u svakom trenutku je moguće pratiti status predmeta, znati u kojoj je fazi i ko je zadužen za njegovu obradu.</a:t>
            </a:r>
          </a:p>
          <a:p>
            <a:r>
              <a:rPr lang="bs-Latn-BA" dirty="0"/>
              <a:t>U suštini, cilj brze obrade je da cijeli proces učini efikasnijim, pouzdanijim i preglednijim, kako za službenike tako i za krajnje korisnike.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3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8987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9AD4B4-E972-08CD-9AD5-E0C00955E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5F6B1B-1E6F-574A-52F9-A86616675A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EB3BB6-CAEB-2A30-5F38-15C32AB73F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“KEP, odnosno kvalificirani elektronski potpis, je digitalni ekvivalent vlastoručnog potpisa.</a:t>
            </a:r>
          </a:p>
          <a:p>
            <a:r>
              <a:rPr lang="bs-Latn-BA" dirty="0"/>
              <a:t>Ono što je jako važno naglasiti — on ima istu pravnu snagu kao potpis na papiru.</a:t>
            </a:r>
          </a:p>
          <a:p>
            <a:r>
              <a:rPr lang="bs-Latn-BA" dirty="0"/>
              <a:t>Radi na osnovu kvalificiranog certifikata koji izdaje ovlašteno tijelo, i taj certifikat je vezan za konkretnu osobu.</a:t>
            </a:r>
          </a:p>
          <a:p>
            <a:r>
              <a:rPr lang="bs-Latn-BA" dirty="0"/>
              <a:t>Drugim riječima — kada vi potpišete dokument KEP-om, pravno je isto kao da ste ga potpisali i ovjerili ručno.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6E3D33-0D62-D296-A3C8-D45E94FC87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4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4150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7BE32-68B9-1E41-E29E-E71CB5A1E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690BA9-65FB-3E79-7823-646BB7E9C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2C2697-AE11-9761-2FAD-9EAB0F7A96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Na nivou Evropske unije, ključni dokument je </a:t>
            </a:r>
            <a:r>
              <a:rPr lang="bs-Latn-BA" dirty="0" err="1"/>
              <a:t>eIDAS</a:t>
            </a:r>
            <a:r>
              <a:rPr lang="bs-Latn-BA" dirty="0"/>
              <a:t> </a:t>
            </a:r>
            <a:r>
              <a:rPr lang="bs-Latn-BA" dirty="0" err="1"/>
              <a:t>Regulation</a:t>
            </a:r>
            <a:r>
              <a:rPr lang="bs-Latn-BA" dirty="0"/>
              <a:t>, koji definiše pravila za elektronsku identifikaciju i usluge povjerenja, uključujući digitalne potpise. Ova regulativa postavlja standarde koje preuzima i veliki broj zemalja u </a:t>
            </a:r>
            <a:r>
              <a:rPr lang="bs-Latn-BA" dirty="0" err="1"/>
              <a:t>regionu</a:t>
            </a:r>
            <a:r>
              <a:rPr lang="bs-Latn-BA" dirty="0"/>
              <a:t>.</a:t>
            </a:r>
          </a:p>
          <a:p>
            <a:r>
              <a:rPr lang="bs-Latn-BA" dirty="0"/>
              <a:t>Kada govorimo o Bosni i Hercegovini, relevantan je Zakon o elektronskom potpisu, kao i slični zakoni u zemljama </a:t>
            </a:r>
            <a:r>
              <a:rPr lang="bs-Latn-BA" dirty="0" err="1"/>
              <a:t>regiona</a:t>
            </a:r>
            <a:r>
              <a:rPr lang="bs-Latn-BA" dirty="0"/>
              <a:t>. Ovi propisi definišu šta se smatra kvalifikovanim elektronskim potpisom i pod kojim uslovima je on pravno važeći.</a:t>
            </a:r>
          </a:p>
          <a:p>
            <a:r>
              <a:rPr lang="bs-Latn-BA" dirty="0"/>
              <a:t>Važno je naglasiti da digitalni dokumenti, kada su pravilno potpisani, imaju istu pravnu snagu kao i dokumenti potpisani vlastoručno. To znači da se mogu koristiti u službenim postupcima bez potrebe za dodatnim papirnim verzijama.</a:t>
            </a:r>
          </a:p>
          <a:p>
            <a:r>
              <a:rPr lang="bs-Latn-BA" dirty="0"/>
              <a:t>Naravno, uz to dolaze i određene obaveze i odgovornosti korisnika. Svaki korisnik mora čuvati svoj digitalni certifikat i sredstva za potpisivanje, te ih koristiti u skladu sa propisima, jer je potpis pravno obavezujući i vezan isključivo za njega.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6C5915-1C8F-9AC1-C0A6-D3A05FD252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5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2521142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299A1-1365-5A1D-80C8-461CB34BE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6060D1-2B02-4B74-933B-A87C6AE15E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DBBFD8-77CB-0A1E-A920-C3CB4AA571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Prije svega, tu je pravna sigurnost. Dokument koji je potpisan kvalifikovanim elektronskim potpisom ima istu pravnu snagu kao i vlastoručni potpis, što znači da se može bez problema koristiti u službenim i pravnim procedurama.</a:t>
            </a:r>
          </a:p>
          <a:p>
            <a:r>
              <a:rPr lang="bs-Latn-BA" dirty="0"/>
              <a:t>Zatim, značajna je ušteda vremena. Nema potrebe za štampanjem, fizičkim potpisivanjem i skeniranjem dokumenata – cijeli proces se obavlja digitalno, u svega nekoliko klikova.</a:t>
            </a:r>
          </a:p>
          <a:p>
            <a:r>
              <a:rPr lang="bs-Latn-BA" dirty="0"/>
              <a:t>S tim je direktno povezano i smanjenje troškova. Manje papira, manje potrebe za arhiviranjem fizičke dokumentacije, kao i manje troškova slanja i logistike.</a:t>
            </a:r>
          </a:p>
          <a:p>
            <a:r>
              <a:rPr lang="bs-Latn-BA" dirty="0"/>
              <a:t>Na kraju, ali vrlo važno, KEP osigurava integritet i autentičnost dokumenata. To znači da se može jasno utvrditi ko je potpisao dokument i da dokument nakon potpisivanja nije mijenjan.</a:t>
            </a:r>
          </a:p>
          <a:p>
            <a:r>
              <a:rPr lang="bs-Latn-BA" dirty="0"/>
              <a:t>Sve ove prednosti zajedno čine digitalno potpisivanje ne samo praktičnijim, nego i sigurnijim načinom rada u odnosu na tradicionalni pristup.</a:t>
            </a:r>
          </a:p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3FC26-BFD1-0946-42E9-276C0D739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6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894773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FD663F-AAA0-5AC4-10F6-2E75EE00D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591403-CB29-F331-2E5A-82CAA17C87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E80214-A5F1-512B-B3A5-83B81F6A4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“Hajde da pojednostavimo cijeli proces:</a:t>
            </a:r>
          </a:p>
          <a:p>
            <a:r>
              <a:rPr lang="bs-Latn-BA" dirty="0"/>
              <a:t>Prvo — zaprimimo zahtjev.</a:t>
            </a:r>
            <a:br>
              <a:rPr lang="bs-Latn-BA" dirty="0"/>
            </a:br>
            <a:r>
              <a:rPr lang="bs-Latn-BA" dirty="0"/>
              <a:t>Zatim ide obrada unutar sistema.</a:t>
            </a:r>
            <a:br>
              <a:rPr lang="bs-Latn-BA" dirty="0"/>
            </a:br>
            <a:r>
              <a:rPr lang="bs-Latn-BA" dirty="0"/>
              <a:t>Nakon toga sistem generiše rješenje.</a:t>
            </a:r>
            <a:br>
              <a:rPr lang="bs-Latn-BA" dirty="0"/>
            </a:br>
            <a:r>
              <a:rPr lang="bs-Latn-BA" dirty="0"/>
              <a:t>To rješenje se digitalno potpisuje.</a:t>
            </a:r>
            <a:br>
              <a:rPr lang="bs-Latn-BA" dirty="0"/>
            </a:br>
            <a:r>
              <a:rPr lang="bs-Latn-BA" dirty="0"/>
              <a:t>I na kraju se dostavlja korisniku.</a:t>
            </a:r>
          </a:p>
          <a:p>
            <a:r>
              <a:rPr lang="bs-Latn-BA" dirty="0"/>
              <a:t>Ono što je bitno — cijeli proces je digitalan, bez potrebe za štampanjem i fizičkim potpisivanjem.</a:t>
            </a:r>
          </a:p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36FFC5-99D7-E2F0-F00A-6DAC24E40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7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3308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A85E8-28FF-9857-5BEE-61DAB7E1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A17240-F35A-E002-8FB9-843E92FF1D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C0DE31-4B47-2EA8-2F98-EC47BFCA02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1D23C-6AFC-1E81-D885-D435074B3C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8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052486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FDCB1-74A6-DB33-B240-2AF610399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9E14CC-6652-277A-BD2D-59F1CC0867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5651EA-1F93-DE9C-42D2-BBA9751F3F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FB845-76C3-706F-8474-59DE83E349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9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19750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9E4C1-9C5E-3307-F2B0-24C0A8E78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801C03-69B0-78AD-CA3D-8191E28BA6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EE434E-DE2C-590B-7A01-F6780AC71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s-Latn-BA" dirty="0"/>
              <a:t>Prva greška je neispravan certifikat. To se može desiti ako certifikat nije važeći, je istekao ili nije pravilno instaliran. U tom slučaju potpis neće biti priznat, pa je važno provjeriti certifikat prije potpisivanja.</a:t>
            </a:r>
          </a:p>
          <a:p>
            <a:r>
              <a:rPr lang="bs-Latn-BA" dirty="0"/>
              <a:t>Druga greška je pogrešan dokument za potpisivanje. Ponekad korisnici greškom potpišu dokument koji nije finalna verzija, što može dovesti do komplikacija ili potrebe za ponovnim potpisivanjem.</a:t>
            </a:r>
          </a:p>
          <a:p>
            <a:r>
              <a:rPr lang="bs-Latn-BA" dirty="0"/>
              <a:t>Treća česta situacija je zaboravljen PIN. Bez PIN-a nije moguće pristupiti sredstvu za potpisivanje, pa je dobro imati sigurno mjesto gdje se PIN čuva ili koristiti opcije </a:t>
            </a:r>
            <a:r>
              <a:rPr lang="bs-Latn-BA" dirty="0" err="1"/>
              <a:t>resetovanja</a:t>
            </a:r>
            <a:r>
              <a:rPr lang="bs-Latn-BA" dirty="0"/>
              <a:t> u skladu sa procedurama.</a:t>
            </a:r>
          </a:p>
          <a:p>
            <a:r>
              <a:rPr lang="bs-Latn-BA" dirty="0"/>
              <a:t>I na kraju, tehnički problemi sa čitačem kartica ili USB </a:t>
            </a:r>
            <a:r>
              <a:rPr lang="bs-Latn-BA" dirty="0" err="1"/>
              <a:t>tokenom</a:t>
            </a:r>
            <a:r>
              <a:rPr lang="bs-Latn-BA" dirty="0"/>
              <a:t>. To uključuje loš kontakt, neprepoznat uređaj ili problem sa </a:t>
            </a:r>
            <a:r>
              <a:rPr lang="bs-Latn-BA" dirty="0" err="1"/>
              <a:t>drajverima</a:t>
            </a:r>
            <a:r>
              <a:rPr lang="bs-Latn-BA" dirty="0"/>
              <a:t>. Redovno </a:t>
            </a:r>
            <a:r>
              <a:rPr lang="bs-Latn-BA" dirty="0" err="1"/>
              <a:t>održavanje</a:t>
            </a:r>
            <a:r>
              <a:rPr lang="bs-Latn-BA" dirty="0"/>
              <a:t> i testiranje uređaja može spriječiti ovakve probleme.</a:t>
            </a:r>
          </a:p>
          <a:p>
            <a:r>
              <a:rPr lang="bs-Latn-BA" dirty="0"/>
              <a:t>Upravo kroz razumijevanje ovih grešaka možemo značajno smanjiti rizik i ubrzati proces digitalnog potpisivanja.</a:t>
            </a:r>
          </a:p>
          <a:p>
            <a:endParaRPr lang="bs-Latn-B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E9544B-C41A-7E58-950C-D0A90A95F2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403FCF-8B9D-494B-AC3C-508176765BA6}" type="slidenum">
              <a:rPr lang="bs-Latn-BA" smtClean="0"/>
              <a:t>10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811432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BA6CB-F2DF-742E-FA16-5BE62E347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A4E8E8-5ABF-047D-DEA2-272FE2A0F6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46FB8D-C742-BA51-E242-64179F8CE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6DC94-F3F6-C1C1-4E45-55B6CD60E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EF60A1-A493-5EA4-FD98-F649156030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2737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A9583-AC5B-9D11-9811-CB7CE94E5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A9E7FC-4349-5FAF-B1B6-2CADF06663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E77DB-6A47-50AB-E661-EF0C8062C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36E1C-D9FE-6758-086B-6D7F6396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DDB031-BAF0-C244-B6F2-C16774453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253125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A4F32C0-3D77-31F4-9C62-493FDD281A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27826-578A-A069-E45D-7760505E1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44B113-73ED-9CD3-DD4A-5155706F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43E818-5324-F453-2D19-9CA3A05B3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F285E-0106-4D9B-F796-F2CD54D2F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89523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9D140-34A3-600D-A7DF-5E754C813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1EE82-93DB-DC96-9903-F92040FC1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3A0D1B-8F17-F44E-6C9A-58CB0A6C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8DB2C-F736-FF72-34CB-929C0CB0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66064-C54E-35AA-62BF-95F7725AC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31656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2270-EE76-6AA0-962A-D40134E33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5E0DD1-53B7-2509-20BE-2E61D2A19C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6D91A3-0D4E-2331-8798-B89CD2470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BB6599-6DD2-1ADA-9FF0-BE255A477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FD7CEC-BE63-2D37-B388-1123413F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08677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4395B-E6C0-A57B-2FB1-AA66B7514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DD033-52F9-C595-DC5A-48D7372CE3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E892D9-5CA8-E6AA-6570-7A035EB7DA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048D5C-F393-E7B3-5A9C-5B2E3284F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9F9AD-D1A4-F762-1935-FC5A2F76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4ACC6C-C167-A5E2-0233-E5F3E1018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10139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89219-4629-A0CE-88BF-CD56D2165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D6E23-67AD-A563-D854-9F9CC90C7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E9BDEA-1996-73D6-2005-7E3FA86A2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6E0337B-5765-2ED3-8C97-D679A5407E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A796C6-051B-E731-D56C-07EF3A86E7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F10E2F-6946-AC62-0D1C-023ECF8CF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058699-6611-BA20-269B-ED33E1839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D9B36E0-3A58-C96D-E4C9-04BCF2B20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419769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978CE-17CD-4E43-9B95-534E773EA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31B079-DB5F-C87C-7FFF-8041B727C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E3D802-E2AF-A05F-CD6C-2D15A6D78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AC4232-8236-6C65-623F-8749BC85E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89352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47D299-662E-DDDC-AB12-48EB2D50B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EA16D6-9B83-6EA9-A16C-C028BBCA7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9CA66B-5A36-A39B-8F85-7D71C63DC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301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70CB1-BC64-3E2C-4174-D23B94B82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A7B2-11FF-368F-2D5C-FFA98F836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F86043-80DE-96FB-0861-E6E77D820B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070804-FCE3-E34F-46B9-B4377A247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5A1F3-0FA7-2397-ACB0-771C3AD75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19F93-D13B-B570-02D0-FC0E3AF06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514712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37DA8-5E3F-A575-3715-5154749A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B1163B-712D-1479-DA22-809BDBF1C5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A0C77D-A1ED-75D1-BCC2-B36F5328FD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E59582-689A-4D79-0E55-C5A51BCBC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A274B-FACF-284D-101E-A8507DCD8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8D6037-08FF-87DC-1D91-7B5E4965F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97973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EE8525-4B4B-FC9D-F3D9-6FC79B5B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D2EC71-D8C2-DFAB-15F7-2083DE086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95227-C360-4701-7FCD-DDDE98DA69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FA36B-61DF-4190-AEBB-06868BDD8353}" type="datetimeFigureOut">
              <a:rPr lang="bs-Latn-BA" smtClean="0"/>
              <a:t>8. 4. 2026.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A561A-EDCD-DED2-C81A-F981EC325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2BC37-E9E6-2151-2851-71D7421F9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6348F-3788-4254-81CF-1AD233F452DE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0053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9B84CE-371C-E521-7C22-16D7DC264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3374" y="0"/>
            <a:ext cx="57586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FB3DDF9-378B-9D43-02CB-96766858BB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059" y="1111621"/>
            <a:ext cx="5522259" cy="1093694"/>
          </a:xfrm>
        </p:spPr>
        <p:txBody>
          <a:bodyPr/>
          <a:lstStyle/>
          <a:p>
            <a:r>
              <a:rPr lang="bs-Latn-BA" b="1" dirty="0" err="1"/>
              <a:t>eAward</a:t>
            </a:r>
            <a:r>
              <a:rPr lang="bs-Latn-BA" b="1" dirty="0"/>
              <a:t>-DIP</a:t>
            </a: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08E3D6-928E-23D4-7C9F-8E71A5C21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3059" y="2518195"/>
            <a:ext cx="5522259" cy="762887"/>
          </a:xfrm>
        </p:spPr>
        <p:txBody>
          <a:bodyPr/>
          <a:lstStyle/>
          <a:p>
            <a:r>
              <a:rPr lang="bs-Latn-BA" b="1" dirty="0"/>
              <a:t>Regionalna obuka i prezentacija sistema </a:t>
            </a:r>
            <a:endParaRPr lang="bs-Latn-B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E8682B-3A07-97F5-5663-671B514C6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1805" y="5957794"/>
            <a:ext cx="1495425" cy="53340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EAE162C6-B76C-83BD-2E66-15D701662D58}"/>
              </a:ext>
            </a:extLst>
          </p:cNvPr>
          <p:cNvSpPr txBox="1">
            <a:spLocks/>
          </p:cNvSpPr>
          <p:nvPr/>
        </p:nvSpPr>
        <p:spPr>
          <a:xfrm>
            <a:off x="493059" y="4093740"/>
            <a:ext cx="5522259" cy="4231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s-Latn-BA" b="1" dirty="0"/>
              <a:t>Brza obrada i KEP </a:t>
            </a:r>
            <a:endParaRPr lang="bs-Latn-BA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1296A5-4D4E-1168-8155-97C42A7588F2}"/>
              </a:ext>
            </a:extLst>
          </p:cNvPr>
          <p:cNvSpPr txBox="1"/>
          <p:nvPr/>
        </p:nvSpPr>
        <p:spPr>
          <a:xfrm>
            <a:off x="767289" y="4567032"/>
            <a:ext cx="4973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dirty="0"/>
              <a:t>Demonstracija rada i digitalno potpisivanje rješenja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112994-138B-4AE5-4CDF-6CCFF44336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41" y="5875541"/>
            <a:ext cx="940370" cy="6979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12D1ED-DDBE-F2CB-538D-616D451BA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018" y="5875541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39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2FA34-770C-F379-06DA-10F2ED6664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2BB74-2D6E-4A46-DC95-E0A10DC1A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Najčešće greške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3C3DF-4B23-93B9-096F-DA46F66EDB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/>
              <a:t>Neispravan certifikat</a:t>
            </a:r>
          </a:p>
          <a:p>
            <a:r>
              <a:rPr lang="bs-Latn-BA" dirty="0"/>
              <a:t>Pogrešan dokument za potpisivanje</a:t>
            </a:r>
          </a:p>
          <a:p>
            <a:r>
              <a:rPr lang="bs-Latn-BA" dirty="0"/>
              <a:t>Zaboravljen PIN</a:t>
            </a:r>
          </a:p>
          <a:p>
            <a:r>
              <a:rPr lang="bs-Latn-BA" dirty="0"/>
              <a:t>Tehnički problemi sa čitačem kartica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0525B9-3610-F05B-D7CA-75C941C349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9AD8730-5CA2-53CC-E76E-591AB98820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CEEFE75-2F7D-1874-0B99-C73038AF1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4DC0260-995C-D6C0-08C4-EAB0D67B2EE0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A804AB-8627-6AFB-A252-A8B847BEE0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A0436F-9E78-0FA7-1107-FED9BA52C02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892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78CA1-AC32-1BDD-FD72-8B67FCF7C9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901546-B298-9A02-3040-12602F726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Savjeti za praksu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648D1-727D-8808-DF40-DC171A1F5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/>
              <a:t>Redovno provjeravajte certifikat</a:t>
            </a:r>
          </a:p>
          <a:p>
            <a:r>
              <a:rPr lang="bs-Latn-BA" dirty="0"/>
              <a:t>Koristite sigurno </a:t>
            </a:r>
            <a:r>
              <a:rPr lang="bs-Latn-BA" dirty="0" err="1"/>
              <a:t>okruženje</a:t>
            </a:r>
            <a:endParaRPr lang="bs-Latn-BA" dirty="0"/>
          </a:p>
          <a:p>
            <a:r>
              <a:rPr lang="bs-Latn-BA" dirty="0"/>
              <a:t>Pratite interne procedure</a:t>
            </a:r>
          </a:p>
          <a:p>
            <a:r>
              <a:rPr lang="bs-Latn-BA" dirty="0"/>
              <a:t>Arhivirajte dokumente pravilno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A5A32D-9455-7DD2-E6F2-02DE6A11D4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738C61-726B-9C68-7657-3F94A2C59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9B1278-DDF1-798E-445F-BB40CFA8A5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32AC0DD-0FAF-E45E-EE07-D46798EB714C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BB1041-1D34-2004-B0B5-A230A029DE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AF0467-E078-21F9-93EB-B2DB3BE639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813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8CEA53-5D45-CC0B-E7FB-4CF5DD81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4850403-288E-DE63-61BB-E85B45F148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B3A5A9B-3C3F-08CF-75C0-AB5E06B0B4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B9B0A2-4225-C9E6-1B6B-FDB6A22D0A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D753BC-9896-45BB-C152-0A5353C5D713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0B2D73-139E-DF57-51D0-8AE36941FA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8340E19-642B-3E3A-AA40-FF333DAEC43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56150A97-144F-7BC2-6364-528FD906DF12}"/>
              </a:ext>
            </a:extLst>
          </p:cNvPr>
          <p:cNvSpPr>
            <a:spLocks noGrp="1"/>
          </p:cNvSpPr>
          <p:nvPr/>
        </p:nvSpPr>
        <p:spPr>
          <a:xfrm>
            <a:off x="4659113" y="2962675"/>
            <a:ext cx="4823362" cy="9526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s-Latn-BA" b="1" dirty="0"/>
              <a:t>Hvala na pažnji!</a:t>
            </a:r>
          </a:p>
        </p:txBody>
      </p:sp>
    </p:spTree>
    <p:extLst>
      <p:ext uri="{BB962C8B-B14F-4D97-AF65-F5344CB8AC3E}">
        <p14:creationId xmlns:p14="http://schemas.microsoft.com/office/powerpoint/2010/main" val="363049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BBA50-FAA0-6646-F5CF-E40BE0431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Cilj sesije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68E99B-585F-55F2-FFDB-248600467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Razumjeti proces brze obrade predmeta</a:t>
            </a:r>
          </a:p>
          <a:p>
            <a:r>
              <a:rPr lang="bs-Latn-BA" dirty="0"/>
              <a:t>Upoznati kvalificirani elektronski potpis (KEP)</a:t>
            </a:r>
          </a:p>
          <a:p>
            <a:r>
              <a:rPr lang="bs-Latn-BA" dirty="0"/>
              <a:t>Demonstrirati digitalno potpisivanje rješenja</a:t>
            </a:r>
          </a:p>
          <a:p>
            <a:r>
              <a:rPr lang="bs-Latn-BA" dirty="0"/>
              <a:t>Naglasiti pravnu validnost i sigurnost</a:t>
            </a:r>
          </a:p>
          <a:p>
            <a:pPr marL="0" indent="0">
              <a:buNone/>
            </a:pP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1273DD0-D61D-75C5-4C87-3258F6507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458A15-B84D-2D11-6E20-8A3C95D3E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228F71F-36FE-A35B-BA8F-9B56007F0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F7BA7E9-6DD2-9E5D-61DE-F28AD97979D0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603012-CACE-332C-7AD8-F316C1FA8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AF6D1C-F843-1949-8B9A-D1D58D0C9A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1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A70F6-7312-EEDA-A07B-8D954A9D2B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B0E7F-59E7-D83B-9EF4-0FD7EF20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Šta je brza obrada?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1CFEA-F31B-28DE-A74F-7E1E34A6F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Digitalizirani tok obrade predmeta</a:t>
            </a:r>
          </a:p>
          <a:p>
            <a:r>
              <a:rPr lang="bs-Latn-BA" dirty="0"/>
              <a:t>Automatizacija i smanjenje manuelnog rada?</a:t>
            </a:r>
          </a:p>
          <a:p>
            <a:r>
              <a:rPr lang="bs-Latn-BA" dirty="0"/>
              <a:t>Brža dostupnost rješenja korisnicima</a:t>
            </a:r>
          </a:p>
          <a:p>
            <a:r>
              <a:rPr lang="bs-Latn-BA" dirty="0"/>
              <a:t>Transparentnost i </a:t>
            </a:r>
            <a:r>
              <a:rPr lang="bs-Latn-BA" dirty="0" err="1"/>
              <a:t>praćenje</a:t>
            </a:r>
            <a:r>
              <a:rPr lang="bs-Latn-BA" dirty="0"/>
              <a:t> statusa</a:t>
            </a:r>
          </a:p>
          <a:p>
            <a:pPr marL="0" indent="0">
              <a:buNone/>
            </a:pP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ECCEC62-8A09-6FC4-DF46-DB6CA7C075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D32E05-0B6D-44CB-D02B-22E4C6AB2E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6286732-10FC-71E2-B3C8-4D5CC49847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20B8CF-C2E8-1BA0-DCFA-82157585D78B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43D3CF-882D-0AD0-65FB-09C55B50DEB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22A4C8-E121-AB57-028F-5DC2B36E34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266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78FE4-81F2-5E05-8117-4CC34EA5D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ECA4E-B8C9-83BE-895F-5E396D7EE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Šta je KEP?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3D3A1-A310-981F-8BF8-89EF4BA02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Kvalificirani elektronski potpis</a:t>
            </a:r>
          </a:p>
          <a:p>
            <a:r>
              <a:rPr lang="bs-Latn-BA" dirty="0"/>
              <a:t>Ima istu pravnu snagu kao vlastoručni potpis</a:t>
            </a:r>
          </a:p>
          <a:p>
            <a:r>
              <a:rPr lang="bs-Latn-BA" dirty="0"/>
              <a:t>Zasniva se na kvalificiranom certifikatu</a:t>
            </a:r>
          </a:p>
          <a:p>
            <a:r>
              <a:rPr lang="bs-Latn-BA" dirty="0"/>
              <a:t>Izdaju ga ovlašteni certifikacijski autoriteti</a:t>
            </a:r>
          </a:p>
          <a:p>
            <a:pPr marL="0" indent="0">
              <a:buNone/>
            </a:pP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D6657F-9A38-9734-1596-CD07FF651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2E9F41-D618-FEB9-CAEB-CAF23D678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CF0EFA-3A64-0EAB-2E03-CDDA0BADA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3CA29E-C8F0-A521-43BA-4A4729508530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9266EB-581F-064F-E7E4-E3580706F0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FFD5CF-5DD6-0B1E-8D1C-0F11D5DD10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810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AD177-0A48-8256-96C8-393B242B4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F798-ABC0-09A5-848F-158A773D1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Zakonski okvir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61AF-8450-7A5C-B0EF-0CC2C08D7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 err="1"/>
              <a:t>eIDAS</a:t>
            </a:r>
            <a:r>
              <a:rPr lang="bs-Latn-BA" dirty="0"/>
              <a:t> regulativa (EU)</a:t>
            </a:r>
          </a:p>
          <a:p>
            <a:r>
              <a:rPr lang="bs-Latn-BA" dirty="0"/>
              <a:t>Zakon o elektronskom potpisu (BiH / </a:t>
            </a:r>
            <a:r>
              <a:rPr lang="bs-Latn-BA" dirty="0" err="1"/>
              <a:t>region</a:t>
            </a:r>
            <a:r>
              <a:rPr lang="bs-Latn-BA" dirty="0"/>
              <a:t>)</a:t>
            </a:r>
          </a:p>
          <a:p>
            <a:r>
              <a:rPr lang="bs-Latn-BA" dirty="0"/>
              <a:t>Pravna validnost digitalnih dokumenata</a:t>
            </a:r>
          </a:p>
          <a:p>
            <a:r>
              <a:rPr lang="bs-Latn-BA" dirty="0"/>
              <a:t>Obaveze i odgovornosti korisnika</a:t>
            </a:r>
          </a:p>
          <a:p>
            <a:pPr marL="0" indent="0">
              <a:buNone/>
            </a:pPr>
            <a:endParaRPr lang="bs-Latn-B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B05EE9-2BB3-6FD0-7039-89BD8F8022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7F1A5BE-B057-8DEB-BD0F-C2D7EB527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BEBD0B-DA4A-D8E3-C995-911D2F6530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3FDABC4-C42F-28D5-4D9F-4239DBBD8230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B8B4FF-A419-952D-A6E0-A328BB824C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1365C6C-2E83-4DC0-498B-3DE254F734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977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F82281-21DC-A880-3688-049CFBCE5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84418-2636-6410-7DC7-623C1CF1D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Prednosti korištenja KEP-a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4D666C-1CF5-B1B8-954A-130A56D0B2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/>
          <a:lstStyle/>
          <a:p>
            <a:r>
              <a:rPr lang="bs-Latn-BA" dirty="0"/>
              <a:t>Pravna sigurnost</a:t>
            </a:r>
          </a:p>
          <a:p>
            <a:r>
              <a:rPr lang="bs-Latn-BA" dirty="0"/>
              <a:t>Ušteda vremena</a:t>
            </a:r>
          </a:p>
          <a:p>
            <a:r>
              <a:rPr lang="bs-Latn-BA" dirty="0"/>
              <a:t>Smanjenje troškova</a:t>
            </a:r>
          </a:p>
          <a:p>
            <a:r>
              <a:rPr lang="bs-Latn-BA" dirty="0"/>
              <a:t>Integritet i autentičnost dokumenata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5AE15B-B3EB-FF1E-C636-087D622B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58BD478-F564-2678-D75D-40BFE131B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06372B-646E-2571-1DCB-412693336C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2136B77-3A2D-A9FF-F87E-1FCA78F95B2F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0377C3-5555-827D-E627-2767836448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F48BA1-8BB0-CAA8-2581-49C21FFAF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46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3441AA-8117-0CBB-D8EC-C9308C299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84EC8-2CF4-7E61-6376-A313B8C0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Proces brze obrade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BCF40-1DCC-4DF1-2932-6772EC224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 lnSpcReduction="10000"/>
          </a:bodyPr>
          <a:lstStyle/>
          <a:p>
            <a:r>
              <a:rPr lang="bs-Latn-BA" dirty="0"/>
              <a:t>Zaprimanje zahtjeva</a:t>
            </a:r>
          </a:p>
          <a:p>
            <a:r>
              <a:rPr lang="bs-Latn-BA" dirty="0"/>
              <a:t>Obrada u sistemu </a:t>
            </a:r>
            <a:r>
              <a:rPr lang="bs-Latn-BA" dirty="0" err="1"/>
              <a:t>eAward</a:t>
            </a:r>
            <a:r>
              <a:rPr lang="bs-Latn-BA" dirty="0"/>
              <a:t>-DIP</a:t>
            </a:r>
          </a:p>
          <a:p>
            <a:r>
              <a:rPr lang="bs-Latn-BA" dirty="0"/>
              <a:t>Generisanje rješenja</a:t>
            </a:r>
          </a:p>
          <a:p>
            <a:r>
              <a:rPr lang="bs-Latn-BA" dirty="0"/>
              <a:t>Digitalno potpisivanje (KEP)</a:t>
            </a:r>
          </a:p>
          <a:p>
            <a:r>
              <a:rPr lang="bs-Latn-BA" dirty="0"/>
              <a:t>Dostava korisniku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F451F41-F011-6853-CD78-72CEECA20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F05112-FDA5-BB19-023E-25CC77F81F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61609E8-618E-CC3E-562C-652919405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12C8540-EA59-B8EB-676D-9978B91123EC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60D98B-92EB-8297-DAE0-8EE473EC99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D4FA9-8E08-EA3E-DAEC-6336CA2FD7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854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8DA8D-4B33-1982-BFEC-F71BDD2FD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004C-4D88-1A09-E228-D70104771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Demonstracija (koraci)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F7389-37F8-668C-96F5-53D6565B9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 fontScale="85000" lnSpcReduction="20000"/>
          </a:bodyPr>
          <a:lstStyle/>
          <a:p>
            <a:r>
              <a:rPr lang="bs-Latn-BA" dirty="0"/>
              <a:t>Prijava u sistem</a:t>
            </a:r>
          </a:p>
          <a:p>
            <a:r>
              <a:rPr lang="bs-Latn-BA" dirty="0"/>
              <a:t>Odabir predmeta</a:t>
            </a:r>
          </a:p>
          <a:p>
            <a:r>
              <a:rPr lang="bs-Latn-BA" dirty="0"/>
              <a:t>Pregled i verifikacija podataka</a:t>
            </a:r>
          </a:p>
          <a:p>
            <a:r>
              <a:rPr lang="bs-Latn-BA" dirty="0"/>
              <a:t>Pokretanje potpisivanja</a:t>
            </a:r>
          </a:p>
          <a:p>
            <a:r>
              <a:rPr lang="bs-Latn-BA" dirty="0"/>
              <a:t>Potvrda potpisa</a:t>
            </a:r>
          </a:p>
          <a:p>
            <a:r>
              <a:rPr lang="bs-Latn-BA" dirty="0"/>
              <a:t>(DEMO)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044E3F-5937-94E0-03A4-198AB7953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096FD2-4F90-85AF-D132-E0FC738B0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A9E753C-DE0E-0471-A3C1-BD5AE94CE6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CE19BB4-5C75-F044-A5AC-849BEEE1E179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BC4FF-AC07-FDC8-DA2E-E659E30655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282770-AAB6-D863-B735-58828E08452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05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2F3D3-609E-F826-4AC7-C514C1136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8DE1F3-4D05-625A-D0FF-5166682C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199" y="687905"/>
            <a:ext cx="9888071" cy="952638"/>
          </a:xfrm>
        </p:spPr>
        <p:txBody>
          <a:bodyPr/>
          <a:lstStyle/>
          <a:p>
            <a:r>
              <a:rPr lang="bs-Latn-BA" b="1" dirty="0"/>
              <a:t>Sigurnost i odgovornost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B186A7-9C1F-F6AA-7A81-996064528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199" y="2345579"/>
            <a:ext cx="9888071" cy="2369857"/>
          </a:xfrm>
        </p:spPr>
        <p:txBody>
          <a:bodyPr>
            <a:normAutofit/>
          </a:bodyPr>
          <a:lstStyle/>
          <a:p>
            <a:r>
              <a:rPr lang="bs-Latn-BA" dirty="0"/>
              <a:t>Zaštita privatnog ključa</a:t>
            </a:r>
          </a:p>
          <a:p>
            <a:r>
              <a:rPr lang="bs-Latn-BA" dirty="0"/>
              <a:t>PIN i </a:t>
            </a:r>
            <a:r>
              <a:rPr lang="bs-Latn-BA" dirty="0" err="1"/>
              <a:t>autentifikacija</a:t>
            </a:r>
            <a:endParaRPr lang="bs-Latn-BA" dirty="0"/>
          </a:p>
          <a:p>
            <a:r>
              <a:rPr lang="bs-Latn-BA" dirty="0"/>
              <a:t>Revizijski trag (audit </a:t>
            </a:r>
            <a:r>
              <a:rPr lang="bs-Latn-BA" dirty="0" err="1"/>
              <a:t>log</a:t>
            </a:r>
            <a:r>
              <a:rPr lang="bs-Latn-BA" dirty="0"/>
              <a:t>)</a:t>
            </a:r>
          </a:p>
          <a:p>
            <a:r>
              <a:rPr lang="bs-Latn-BA" dirty="0"/>
              <a:t>Odgovornost potpisnika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313376-227A-F8D8-EC29-7A85C2C26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8999" y="64856"/>
            <a:ext cx="1495425" cy="533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24AA14-E63C-3452-C40F-0CC3378F3C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1640541" cy="68779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0A1C2B5-BF89-13B0-AE46-0E3E516F5F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99" y="6311900"/>
            <a:ext cx="1553425" cy="53104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D8848C8-8CAC-2597-0341-BB44ACD7FAFB}"/>
              </a:ext>
            </a:extLst>
          </p:cNvPr>
          <p:cNvSpPr txBox="1"/>
          <p:nvPr/>
        </p:nvSpPr>
        <p:spPr>
          <a:xfrm>
            <a:off x="1659602" y="64856"/>
            <a:ext cx="3083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s-Latn-BA" b="1" dirty="0"/>
              <a:t>Digitalno potpisivanje rješenja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9FC33-3258-F0C3-AA81-0229460080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2204" y="85235"/>
            <a:ext cx="940370" cy="6979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99D768-E70A-1169-7D5E-4C700BE60E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475" y="85234"/>
            <a:ext cx="1106524" cy="6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0514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1229</Words>
  <Application>Microsoft Office PowerPoint</Application>
  <PresentationFormat>Widescreen</PresentationFormat>
  <Paragraphs>114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eAward-DIP</vt:lpstr>
      <vt:lpstr>Cilj sesije</vt:lpstr>
      <vt:lpstr>Šta je brza obrada?</vt:lpstr>
      <vt:lpstr>Šta je KEP?</vt:lpstr>
      <vt:lpstr>Zakonski okvir</vt:lpstr>
      <vt:lpstr>Prednosti korištenja KEP-a</vt:lpstr>
      <vt:lpstr>Proces brze obrade</vt:lpstr>
      <vt:lpstr>Demonstracija (koraci)</vt:lpstr>
      <vt:lpstr>Sigurnost i odgovornost</vt:lpstr>
      <vt:lpstr>Najčešće greške</vt:lpstr>
      <vt:lpstr>Savjeti za praksu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Emir Causevic</dc:creator>
  <cp:lastModifiedBy>Emir Causevic</cp:lastModifiedBy>
  <cp:revision>30</cp:revision>
  <dcterms:created xsi:type="dcterms:W3CDTF">2026-04-06T09:37:31Z</dcterms:created>
  <dcterms:modified xsi:type="dcterms:W3CDTF">2026-04-08T11:41:27Z</dcterms:modified>
</cp:coreProperties>
</file>