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7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E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2019" autoAdjust="0"/>
  </p:normalViewPr>
  <p:slideViewPr>
    <p:cSldViewPr snapToGrid="0">
      <p:cViewPr varScale="1">
        <p:scale>
          <a:sx n="81" d="100"/>
          <a:sy n="81" d="100"/>
        </p:scale>
        <p:origin x="16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926A3-4A34-423E-A6AD-5BD17ACE1A35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3FCF-8B9D-494B-AC3C-508176765BA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2061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2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73032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Na ovom </a:t>
            </a:r>
            <a:r>
              <a:rPr lang="bs-Latn-BA" dirty="0" err="1"/>
              <a:t>slajdu</a:t>
            </a:r>
            <a:r>
              <a:rPr lang="bs-Latn-BA" dirty="0"/>
              <a:t> želim objasniti šta podrazumijevamo pod pojmom Business </a:t>
            </a:r>
            <a:r>
              <a:rPr lang="bs-Latn-BA" dirty="0" err="1"/>
              <a:t>Intelligence</a:t>
            </a:r>
            <a:r>
              <a:rPr lang="bs-Latn-BA" dirty="0"/>
              <a:t>, ili skraćeno BI.</a:t>
            </a:r>
          </a:p>
          <a:p>
            <a:endParaRPr lang="bs-Latn-BA" dirty="0"/>
          </a:p>
          <a:p>
            <a:r>
              <a:rPr lang="bs-Latn-BA" dirty="0"/>
              <a:t>BI je proces prikupljanja, analize i prikaza podataka kako bismo ih mogli koristiti za bolje donošenje odluka. Nije samo tehnologija – to je način kako organizacije koriste podatke da bi razumjele svoje poslovanje.</a:t>
            </a:r>
          </a:p>
          <a:p>
            <a:endParaRPr lang="bs-Latn-BA" dirty="0"/>
          </a:p>
          <a:p>
            <a:r>
              <a:rPr lang="bs-Latn-BA" dirty="0"/>
              <a:t>Kroz BI, sirovi podaci se transformišu u korisne informacije. To nam </a:t>
            </a:r>
            <a:r>
              <a:rPr lang="bs-Latn-BA" dirty="0" err="1"/>
              <a:t>omogućava</a:t>
            </a:r>
            <a:r>
              <a:rPr lang="bs-Latn-BA" dirty="0"/>
              <a:t> da prepoznamo trendove, obrasce i eventualne probleme prije nego postanu ozbiljni.</a:t>
            </a:r>
          </a:p>
          <a:p>
            <a:endParaRPr lang="bs-Latn-BA" dirty="0"/>
          </a:p>
          <a:p>
            <a:r>
              <a:rPr lang="bs-Latn-BA" dirty="0"/>
              <a:t>Na kraju, cilj BI-a je da </a:t>
            </a:r>
            <a:r>
              <a:rPr lang="bs-Latn-BA" dirty="0" err="1"/>
              <a:t>menadžeri</a:t>
            </a:r>
            <a:r>
              <a:rPr lang="bs-Latn-BA" dirty="0"/>
              <a:t> i timovi imaju jasnu sliku o stanju poslovanja i mogu donositi odluke koje su informisane i pravovremene.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3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88987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58B5F-E872-B4BD-E046-A399960C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7A8AB-F511-B2B7-B8D3-09D88ED79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3D76D2-7743-C569-3BE0-85D4FBEAC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Prije svega, Power BI je alat za analizu i vizualizaciju podataka. To znači da nam </a:t>
            </a:r>
            <a:r>
              <a:rPr lang="bs-Latn-BA" dirty="0" err="1"/>
              <a:t>omogućava</a:t>
            </a:r>
            <a:r>
              <a:rPr lang="bs-Latn-BA" dirty="0"/>
              <a:t> da velike količine podataka pretvorimo u pregledne grafike i tabele koje je lako razumjeti.</a:t>
            </a:r>
          </a:p>
          <a:p>
            <a:endParaRPr lang="bs-Latn-BA" dirty="0"/>
          </a:p>
          <a:p>
            <a:r>
              <a:rPr lang="bs-Latn-BA" dirty="0"/>
              <a:t>Druga važna stvar je da </a:t>
            </a:r>
            <a:r>
              <a:rPr lang="bs-Latn-BA" dirty="0" err="1"/>
              <a:t>omogućava</a:t>
            </a:r>
            <a:r>
              <a:rPr lang="bs-Latn-BA" dirty="0"/>
              <a:t> kreiranje </a:t>
            </a:r>
            <a:r>
              <a:rPr lang="bs-Latn-BA" dirty="0" err="1"/>
              <a:t>dashboarda</a:t>
            </a:r>
            <a:r>
              <a:rPr lang="bs-Latn-BA" dirty="0"/>
              <a:t> i izvještaja. </a:t>
            </a:r>
            <a:r>
              <a:rPr lang="bs-Latn-BA" dirty="0" err="1"/>
              <a:t>Dashboardi</a:t>
            </a:r>
            <a:r>
              <a:rPr lang="bs-Latn-BA" dirty="0"/>
              <a:t> nam daju pregled ključnih informacija u realnom vremenu, dok izvještaji </a:t>
            </a:r>
            <a:r>
              <a:rPr lang="bs-Latn-BA" dirty="0" err="1"/>
              <a:t>omogućavaju</a:t>
            </a:r>
            <a:r>
              <a:rPr lang="bs-Latn-BA" dirty="0"/>
              <a:t> detaljnu analizu podataka po želji korisnika.</a:t>
            </a:r>
          </a:p>
          <a:p>
            <a:endParaRPr lang="bs-Latn-BA" dirty="0"/>
          </a:p>
          <a:p>
            <a:r>
              <a:rPr lang="bs-Latn-BA" dirty="0"/>
              <a:t>Također, Power BI se može </a:t>
            </a:r>
            <a:r>
              <a:rPr lang="bs-Latn-BA" dirty="0" err="1"/>
              <a:t>integrisati</a:t>
            </a:r>
            <a:r>
              <a:rPr lang="bs-Latn-BA" dirty="0"/>
              <a:t> sa različitim izvorima podataka – od baza podataka i Excel fajlova, do </a:t>
            </a:r>
            <a:r>
              <a:rPr lang="bs-Latn-BA" dirty="0" err="1"/>
              <a:t>cloud</a:t>
            </a:r>
            <a:r>
              <a:rPr lang="bs-Latn-BA" dirty="0"/>
              <a:t> servisa i ERP sistema. To znači da možemo </a:t>
            </a:r>
            <a:r>
              <a:rPr lang="bs-Latn-BA" dirty="0" err="1"/>
              <a:t>kombinovati</a:t>
            </a:r>
            <a:r>
              <a:rPr lang="bs-Latn-BA" dirty="0"/>
              <a:t> podatke iz više izvora i dobiti jedinstvenu sliku poslovanja ili procesa.</a:t>
            </a:r>
          </a:p>
          <a:p>
            <a:endParaRPr lang="bs-Latn-BA" dirty="0"/>
          </a:p>
          <a:p>
            <a:r>
              <a:rPr lang="bs-Latn-BA" dirty="0"/>
              <a:t>Ukratko, Power BI nam </a:t>
            </a:r>
            <a:r>
              <a:rPr lang="bs-Latn-BA" dirty="0" err="1"/>
              <a:t>omogućava</a:t>
            </a:r>
            <a:r>
              <a:rPr lang="bs-Latn-BA" dirty="0"/>
              <a:t> da podatke pretvorimo u informacije koje se mogu brzo analizirati i koristiti za donošenje odluka.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0763F-9FF1-E7ED-8BBF-ADCE46D84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4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661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AD4B4-E972-08CD-9AD5-E0C00955E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5F6B1B-1E6F-574A-52F9-A86616675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EB3BB6-CAEB-2A30-5F38-15C32AB73F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Prvo, podaci se u Power BI-u mogu automatski osvježavati. To znači da ne moramo čekati ručne izvještaje ili periodične izvještajne cikluse – informacije su uvijek ažurne.</a:t>
            </a:r>
          </a:p>
          <a:p>
            <a:endParaRPr lang="bs-Latn-BA" dirty="0"/>
          </a:p>
          <a:p>
            <a:r>
              <a:rPr lang="bs-Latn-BA" dirty="0"/>
              <a:t>Druga važna stvar je </a:t>
            </a:r>
            <a:r>
              <a:rPr lang="bs-Latn-BA" dirty="0" err="1"/>
              <a:t>praćenje</a:t>
            </a:r>
            <a:r>
              <a:rPr lang="bs-Latn-BA" dirty="0"/>
              <a:t> stanja u realnom vremenu. </a:t>
            </a:r>
            <a:r>
              <a:rPr lang="bs-Latn-BA" dirty="0" err="1"/>
              <a:t>Dashboardi</a:t>
            </a:r>
            <a:r>
              <a:rPr lang="bs-Latn-BA" dirty="0"/>
              <a:t> mogu prikazivati trenutne pokazatelje, kao što su prodaja, zalihe ili performanse sistema, što </a:t>
            </a:r>
            <a:r>
              <a:rPr lang="bs-Latn-BA" dirty="0" err="1"/>
              <a:t>omogućava</a:t>
            </a:r>
            <a:r>
              <a:rPr lang="bs-Latn-BA" dirty="0"/>
              <a:t> jasnu sliku trenutne situacije.</a:t>
            </a:r>
          </a:p>
          <a:p>
            <a:endParaRPr lang="bs-Latn-BA" dirty="0"/>
          </a:p>
          <a:p>
            <a:r>
              <a:rPr lang="bs-Latn-BA" dirty="0"/>
              <a:t>Kao rezultat toga, organizacije mogu brže reagovati na promjene. Ako se pojavi problem ili prilika, odluke se mogu donijeti odmah, bez </a:t>
            </a:r>
            <a:r>
              <a:rPr lang="bs-Latn-BA" dirty="0" err="1"/>
              <a:t>kašnjenja</a:t>
            </a:r>
            <a:r>
              <a:rPr lang="bs-Latn-BA" dirty="0"/>
              <a:t> koje bi nastalo tradicionalnim metodama izvještavanja.</a:t>
            </a:r>
          </a:p>
          <a:p>
            <a:endParaRPr lang="bs-Latn-BA" dirty="0"/>
          </a:p>
          <a:p>
            <a:r>
              <a:rPr lang="bs-Latn-BA" dirty="0"/>
              <a:t>U suštini, </a:t>
            </a:r>
            <a:r>
              <a:rPr lang="bs-Latn-BA" dirty="0" err="1"/>
              <a:t>real</a:t>
            </a:r>
            <a:r>
              <a:rPr lang="bs-Latn-BA" dirty="0"/>
              <a:t>-time izvještavanje </a:t>
            </a:r>
            <a:r>
              <a:rPr lang="bs-Latn-BA" dirty="0" err="1"/>
              <a:t>omogućava</a:t>
            </a:r>
            <a:r>
              <a:rPr lang="bs-Latn-BA" dirty="0"/>
              <a:t> efikasnije </a:t>
            </a:r>
            <a:r>
              <a:rPr lang="bs-Latn-BA" dirty="0" err="1"/>
              <a:t>praćenje</a:t>
            </a:r>
            <a:r>
              <a:rPr lang="bs-Latn-BA" dirty="0"/>
              <a:t> i </a:t>
            </a:r>
            <a:r>
              <a:rPr lang="bs-Latn-BA" dirty="0" err="1"/>
              <a:t>proaktivno</a:t>
            </a:r>
            <a:r>
              <a:rPr lang="bs-Latn-BA" dirty="0"/>
              <a:t> upravljanje poslovnim procesima.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6E3D33-0D62-D296-A3C8-D45E94FC8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5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54150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7BE32-68B9-1E41-E29E-E71CB5A1E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690BA9-65FB-3E79-7823-646BB7E9C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2C2697-AE11-9761-2FAD-9EAB0F7A96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C5915-1C8F-9AC1-C0A6-D3A05FD25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6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52114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299A1-1365-5A1D-80C8-461CB34BE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6060D1-2B02-4B74-933B-A87C6AE15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BBFD8-77CB-0A1E-A920-C3CB4AA57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3FC26-BFD1-0946-42E9-276C0D739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7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89477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D663F-AAA0-5AC4-10F6-2E75EE00D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591403-CB29-F331-2E5A-82CAA17C8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E80214-A5F1-512B-B3A5-83B81F6A4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6FFC5-99D7-E2F0-F00A-6DAC24E40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8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23308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A85E8-28FF-9857-5BEE-61DAB7E1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A17240-F35A-E002-8FB9-843E92FF1D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C0DE31-4B47-2EA8-2F98-EC47BFCA0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1D23C-6AFC-1E81-D885-D435074B3C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9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05248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E5C64-EC54-B692-275A-2DD94E352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770A4D-E8D6-71FF-8A55-91E7D4E0BA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1431E-FC1E-8EEE-3C78-7B3C06320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3E993-E243-71F4-5C37-1346FBA3A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10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85854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BA6CB-F2DF-742E-FA16-5BE62E347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4E8E8-5ABF-047D-DEA2-272FE2A0F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6FB8D-C742-BA51-E242-64179F8CE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6DC94-F3F6-C1C1-4E45-55B6CD60E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F60A1-A493-5EA4-FD98-F6491560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737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A9583-AC5B-9D11-9811-CB7CE94E5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9E7FC-4349-5FAF-B1B6-2CADF06663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E77DB-6A47-50AB-E661-EF0C8062C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36E1C-D9FE-6758-086B-6D7F63960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DB031-BAF0-C244-B6F2-C16774453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5312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4F32C0-3D77-31F4-9C62-493FDD281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627826-578A-A069-E45D-7760505E1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4B113-73ED-9CD3-DD4A-5155706F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3E818-5324-F453-2D19-9CA3A05B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F285E-0106-4D9B-F796-F2CD54D2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8952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D140-34A3-600D-A7DF-5E754C813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1EE82-93DB-DC96-9903-F92040FC1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A0D1B-8F17-F44E-6C9A-58CB0A6CA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8DB2C-F736-FF72-34CB-929C0CB0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66064-C54E-35AA-62BF-95F7725AC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165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32270-EE76-6AA0-962A-D40134E33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E0DD1-53B7-2509-20BE-2E61D2A19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D91A3-0D4E-2331-8798-B89CD2470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B6599-6DD2-1ADA-9FF0-BE255A477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D7CEC-BE63-2D37-B388-1123413F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8677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4395B-E6C0-A57B-2FB1-AA66B751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DD033-52F9-C595-DC5A-48D7372CE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E892D9-5CA8-E6AA-6570-7A035EB7D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48D5C-F393-E7B3-5A9C-5B2E3284F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9F9AD-D1A4-F762-1935-FC5A2F76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ACC6C-C167-A5E2-0233-E5F3E101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10139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89219-4629-A0CE-88BF-CD56D2165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D6E23-67AD-A563-D854-9F9CC90C7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E9BDEA-1996-73D6-2005-7E3FA86A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E0337B-5765-2ED3-8C97-D679A5407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A796C6-051B-E731-D56C-07EF3A86E7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10E2F-6946-AC62-0D1C-023ECF8C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058699-6611-BA20-269B-ED33E1839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B36E0-3A58-C96D-E4C9-04BCF2B20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9769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978CE-17CD-4E43-9B95-534E773EA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31B079-DB5F-C87C-7FFF-8041B727C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3D802-E2AF-A05F-CD6C-2D15A6D78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AC4232-8236-6C65-623F-8749BC85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9352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7D299-662E-DDDC-AB12-48EB2D50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EA16D6-9B83-6EA9-A16C-C028BBCA7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9CA66B-5A36-A39B-8F85-7D71C63DC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301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70CB1-BC64-3E2C-4174-D23B94B82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7A7B2-11FF-368F-2D5C-FFA98F836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86043-80DE-96FB-0861-E6E77D820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070804-FCE3-E34F-46B9-B4377A247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5A1F3-0FA7-2397-ACB0-771C3AD75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19F93-D13B-B570-02D0-FC0E3AF06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1471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7DA8-5E3F-A575-3715-5154749A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1163B-712D-1479-DA22-809BDBF1C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0C77D-A1ED-75D1-BCC2-B36F5328F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59582-689A-4D79-0E55-C5A51BCB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A274B-FACF-284D-101E-A8507DCD8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8D6037-08FF-87DC-1D91-7B5E4965F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7973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EE8525-4B4B-FC9D-F3D9-6FC79B5B1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2EC71-D8C2-DFAB-15F7-2083DE086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95227-C360-4701-7FCD-DDDE98DA6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A561A-EDCD-DED2-C81A-F981EC325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2BC37-E9E6-2151-2851-71D7421F9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005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9B84CE-371C-E521-7C22-16D7DC264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3374" y="0"/>
            <a:ext cx="57586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B3DDF9-378B-9D43-02CB-96766858BB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059" y="1111621"/>
            <a:ext cx="5522259" cy="1093694"/>
          </a:xfrm>
        </p:spPr>
        <p:txBody>
          <a:bodyPr/>
          <a:lstStyle/>
          <a:p>
            <a:r>
              <a:rPr lang="bs-Latn-BA" b="1" dirty="0" err="1"/>
              <a:t>eAward</a:t>
            </a:r>
            <a:r>
              <a:rPr lang="bs-Latn-BA" b="1" dirty="0"/>
              <a:t>-DIP</a:t>
            </a:r>
            <a:endParaRPr lang="bs-Latn-B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08E3D6-928E-23D4-7C9F-8E71A5C21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059" y="2518195"/>
            <a:ext cx="5522259" cy="762887"/>
          </a:xfrm>
        </p:spPr>
        <p:txBody>
          <a:bodyPr/>
          <a:lstStyle/>
          <a:p>
            <a:r>
              <a:rPr lang="bs-Latn-BA" b="1" dirty="0"/>
              <a:t>Regionalna obuka i prezentacija sistema </a:t>
            </a:r>
            <a:endParaRPr lang="bs-Latn-BA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AE162C6-B76C-83BD-2E66-15D701662D58}"/>
              </a:ext>
            </a:extLst>
          </p:cNvPr>
          <p:cNvSpPr txBox="1">
            <a:spLocks/>
          </p:cNvSpPr>
          <p:nvPr/>
        </p:nvSpPr>
        <p:spPr>
          <a:xfrm>
            <a:off x="493059" y="4093740"/>
            <a:ext cx="5522259" cy="423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s-Latn-BA" b="1" dirty="0"/>
              <a:t>Power BI</a:t>
            </a:r>
            <a:endParaRPr lang="bs-Latn-B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1296A5-4D4E-1168-8155-97C42A7588F2}"/>
              </a:ext>
            </a:extLst>
          </p:cNvPr>
          <p:cNvSpPr txBox="1"/>
          <p:nvPr/>
        </p:nvSpPr>
        <p:spPr>
          <a:xfrm>
            <a:off x="345982" y="4567032"/>
            <a:ext cx="56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dirty="0"/>
              <a:t>Analitika i izvještavanje u realnom vremenu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371AD-FE7B-565B-4B89-DF9DA41AA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805" y="5957794"/>
            <a:ext cx="1495425" cy="533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F0B098-3BB7-A456-856D-6C06F964F5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41" y="5875541"/>
            <a:ext cx="940370" cy="6979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0F3D56-0897-7670-C6AD-6B867B2D11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018" y="5875541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39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CEA53-5D45-CC0B-E7FB-4CF5DD81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50A97-144F-7BC2-6364-528FD906D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113" y="2952681"/>
            <a:ext cx="4823362" cy="952638"/>
          </a:xfrm>
        </p:spPr>
        <p:txBody>
          <a:bodyPr/>
          <a:lstStyle/>
          <a:p>
            <a:r>
              <a:rPr lang="bs-Latn-BA" b="1" dirty="0"/>
              <a:t>Hvala na pažnji!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50403-288E-DE63-61BB-E85B45F14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3A5A9B-3C3F-08CF-75C0-AB5E06B0B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B9B0A2-4225-C9E6-1B6B-FDB6A22D0A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C79EBC-93A7-1F15-9850-15ECD379C9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A831CF-46A5-1AC7-040D-35A728AC6D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DFB180-FAE5-8FFE-2504-5BE3FD944CE6}"/>
              </a:ext>
            </a:extLst>
          </p:cNvPr>
          <p:cNvSpPr txBox="1"/>
          <p:nvPr/>
        </p:nvSpPr>
        <p:spPr>
          <a:xfrm>
            <a:off x="1659602" y="64856"/>
            <a:ext cx="471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BI - Analitika i izvještavanje u realnom vremenu</a:t>
            </a:r>
          </a:p>
        </p:txBody>
      </p:sp>
    </p:spTree>
    <p:extLst>
      <p:ext uri="{BB962C8B-B14F-4D97-AF65-F5344CB8AC3E}">
        <p14:creationId xmlns:p14="http://schemas.microsoft.com/office/powerpoint/2010/main" val="363049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BBA50-FAA0-6646-F5CF-E40BE0431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Cilj sesije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8E99B-585F-55F2-FFDB-248600467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/>
              <a:t>Razumjeti osnovne </a:t>
            </a:r>
            <a:r>
              <a:rPr lang="bs-Latn-BA" dirty="0" err="1"/>
              <a:t>mogućnosti</a:t>
            </a:r>
            <a:r>
              <a:rPr lang="bs-Latn-BA" dirty="0"/>
              <a:t> BI i Power BI-a</a:t>
            </a:r>
          </a:p>
          <a:p>
            <a:r>
              <a:rPr lang="bs-Latn-BA" dirty="0"/>
              <a:t>Prikazati analitiku u realnom vremenu</a:t>
            </a:r>
          </a:p>
          <a:p>
            <a:r>
              <a:rPr lang="bs-Latn-BA" dirty="0"/>
              <a:t>Kako donositi odluke na osnovu podataka</a:t>
            </a:r>
          </a:p>
          <a:p>
            <a:pPr marL="0" indent="0">
              <a:buNone/>
            </a:pPr>
            <a:endParaRPr lang="bs-Latn-B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273DD0-D61D-75C5-4C87-3258F6507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458A15-B84D-2D11-6E20-8A3C95D3E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28F71F-36FE-A35B-BA8F-9B56007F0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7BA7E9-6DD2-9E5D-61DE-F28AD97979D0}"/>
              </a:ext>
            </a:extLst>
          </p:cNvPr>
          <p:cNvSpPr txBox="1"/>
          <p:nvPr/>
        </p:nvSpPr>
        <p:spPr>
          <a:xfrm>
            <a:off x="1659602" y="64856"/>
            <a:ext cx="471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BI - Analitika i izvještavanje u realnom vremenu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71B19C-B372-5584-1694-42FE91C434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05975A-8526-D518-2588-E297F9E57F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1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A70F6-7312-EEDA-A07B-8D954A9D2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0E7F-59E7-D83B-9EF4-0FD7EF200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fr-FR" b="1" dirty="0" err="1"/>
              <a:t>Šta</a:t>
            </a:r>
            <a:r>
              <a:rPr lang="fr-FR" b="1" dirty="0"/>
              <a:t> je BI (Business Intelligence)?</a:t>
            </a:r>
            <a:endParaRPr lang="bs-Latn-B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1CFEA-F31B-28DE-A74F-7E1E34A6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/>
              <a:t>Proces prikupljanja, analize i prikaza podataka</a:t>
            </a:r>
          </a:p>
          <a:p>
            <a:r>
              <a:rPr lang="bs-Latn-BA" dirty="0"/>
              <a:t>Podrška donošenju odluka</a:t>
            </a:r>
          </a:p>
          <a:p>
            <a:r>
              <a:rPr lang="bs-Latn-BA" dirty="0"/>
              <a:t>Transformacija podataka u korisne informacije</a:t>
            </a:r>
          </a:p>
          <a:p>
            <a:r>
              <a:rPr lang="bs-Latn-BA" dirty="0" err="1"/>
              <a:t>Omogućava</a:t>
            </a:r>
            <a:r>
              <a:rPr lang="bs-Latn-BA" dirty="0"/>
              <a:t> identifikaciju trendova i obrazaca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CCEC62-8A09-6FC4-DF46-DB6CA7C07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D32E05-0B6D-44CB-D02B-22E4C6AB2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286732-10FC-71E2-B3C8-4D5CC4984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1C877D-BEB5-222B-3F00-01D6FBD9B1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DAFA26-34DD-EE0A-40C3-C4589BD9EA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82E623-C620-8298-13EB-4989C544301A}"/>
              </a:ext>
            </a:extLst>
          </p:cNvPr>
          <p:cNvSpPr txBox="1"/>
          <p:nvPr/>
        </p:nvSpPr>
        <p:spPr>
          <a:xfrm>
            <a:off x="1659602" y="64856"/>
            <a:ext cx="471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BI - Analitika i izvještavanje u realnom vremenu</a:t>
            </a:r>
          </a:p>
        </p:txBody>
      </p:sp>
    </p:spTree>
    <p:extLst>
      <p:ext uri="{BB962C8B-B14F-4D97-AF65-F5344CB8AC3E}">
        <p14:creationId xmlns:p14="http://schemas.microsoft.com/office/powerpoint/2010/main" val="3917266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BECF9-22C1-A752-631C-25054757F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C8F9D-F3E2-78D8-4DE9-B17C472F9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Šta je Power BI?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1A2BA-D2C9-34DC-2613-8E893B9B9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/>
              <a:t>Alat za analizu i vizualizaciju podataka</a:t>
            </a:r>
          </a:p>
          <a:p>
            <a:r>
              <a:rPr lang="bs-Latn-BA" dirty="0" err="1"/>
              <a:t>Omogućava</a:t>
            </a:r>
            <a:r>
              <a:rPr lang="bs-Latn-BA" dirty="0"/>
              <a:t> </a:t>
            </a:r>
            <a:r>
              <a:rPr lang="bs-Latn-BA" dirty="0" err="1"/>
              <a:t>dashboarde</a:t>
            </a:r>
            <a:r>
              <a:rPr lang="bs-Latn-BA" dirty="0"/>
              <a:t> i izvještaje</a:t>
            </a:r>
          </a:p>
          <a:p>
            <a:r>
              <a:rPr lang="bs-Latn-BA" dirty="0"/>
              <a:t>Integracija sa različitim izvorima podataka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206BF0-F11E-93B9-52DF-DC43AFFFB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9D8C6E-0E9A-6C23-90AA-7F9511449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817E38-C5FE-DE94-7524-46A286C18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1C06E1-5626-62B5-99BC-6D76829BE0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1E2D4A-F9BB-BFA4-9B28-ADDE0CCB1A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40FCFC-D5CC-B835-32B3-CDCD9BDE5F22}"/>
              </a:ext>
            </a:extLst>
          </p:cNvPr>
          <p:cNvSpPr txBox="1"/>
          <p:nvPr/>
        </p:nvSpPr>
        <p:spPr>
          <a:xfrm>
            <a:off x="1659602" y="64856"/>
            <a:ext cx="471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BI - Analitika i izvještavanje u realnom vremenu</a:t>
            </a:r>
          </a:p>
        </p:txBody>
      </p:sp>
    </p:spTree>
    <p:extLst>
      <p:ext uri="{BB962C8B-B14F-4D97-AF65-F5344CB8AC3E}">
        <p14:creationId xmlns:p14="http://schemas.microsoft.com/office/powerpoint/2010/main" val="615047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78FE4-81F2-5E05-8117-4CC34EA5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ECA4E-B8C9-83BE-895F-5E396D7EE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Real-time izvještavanje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3D3A1-A310-981F-8BF8-89EF4BA02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/>
              <a:t>Podaci se osvježavaju automatski</a:t>
            </a:r>
          </a:p>
          <a:p>
            <a:r>
              <a:rPr lang="bs-Latn-BA" dirty="0" err="1"/>
              <a:t>Praćenje</a:t>
            </a:r>
            <a:r>
              <a:rPr lang="bs-Latn-BA" dirty="0"/>
              <a:t> stanja u realnom vremenu</a:t>
            </a:r>
          </a:p>
          <a:p>
            <a:r>
              <a:rPr lang="bs-Latn-BA" dirty="0"/>
              <a:t>Brza reakcija na promjene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D6657F-9A38-9734-1596-CD07FF651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2E9F41-D618-FEB9-CAEB-CAF23D678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CF0EFA-3A64-0EAB-2E03-CDDA0BADA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1B1D5D-0992-2C5C-4517-BAEA5B5798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E8A9AB-CF88-5B56-0023-B5482BBCB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2A0DB9-0C49-2525-D682-8BF96A59C0B3}"/>
              </a:ext>
            </a:extLst>
          </p:cNvPr>
          <p:cNvSpPr txBox="1"/>
          <p:nvPr/>
        </p:nvSpPr>
        <p:spPr>
          <a:xfrm>
            <a:off x="1659602" y="64856"/>
            <a:ext cx="471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BI - Analitika i izvještavanje u realnom vremenu</a:t>
            </a:r>
          </a:p>
        </p:txBody>
      </p:sp>
    </p:spTree>
    <p:extLst>
      <p:ext uri="{BB962C8B-B14F-4D97-AF65-F5344CB8AC3E}">
        <p14:creationId xmlns:p14="http://schemas.microsoft.com/office/powerpoint/2010/main" val="2701781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AD177-0A48-8256-96C8-393B242B4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CF798-ABC0-09A5-848F-158A773D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Primjeri upotrebe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C61AF-8450-7A5C-B0EF-0CC2C08D7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>
            <a:normAutofit/>
          </a:bodyPr>
          <a:lstStyle/>
          <a:p>
            <a:r>
              <a:rPr lang="bs-Latn-BA" dirty="0" err="1"/>
              <a:t>Praćenje</a:t>
            </a:r>
            <a:r>
              <a:rPr lang="bs-Latn-BA" dirty="0"/>
              <a:t> prava</a:t>
            </a:r>
          </a:p>
          <a:p>
            <a:r>
              <a:rPr lang="bs-Latn-BA" dirty="0" err="1"/>
              <a:t>Praćenje</a:t>
            </a:r>
            <a:r>
              <a:rPr lang="bs-Latn-BA"/>
              <a:t> isplata </a:t>
            </a:r>
            <a:endParaRPr lang="bs-Latn-BA" dirty="0"/>
          </a:p>
          <a:p>
            <a:r>
              <a:rPr lang="bs-Latn-BA" dirty="0"/>
              <a:t>Analiza performansi</a:t>
            </a:r>
          </a:p>
          <a:p>
            <a:r>
              <a:rPr lang="bs-Latn-BA" dirty="0"/>
              <a:t>Izvještaji za menadžment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B05EE9-2BB3-6FD0-7039-89BD8F802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F1A5BE-B057-8DEB-BD0F-C2D7EB527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BEBD0B-DA4A-D8E3-C995-911D2F6530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28F142-4F3B-709B-0FF4-34F51797DA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603B80-1F68-1054-89AF-D9DA928FF0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A8590C-13B6-7C31-E721-1BDED062C920}"/>
              </a:ext>
            </a:extLst>
          </p:cNvPr>
          <p:cNvSpPr txBox="1"/>
          <p:nvPr/>
        </p:nvSpPr>
        <p:spPr>
          <a:xfrm>
            <a:off x="1659602" y="64856"/>
            <a:ext cx="471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BI - Analitika i izvještavanje u realnom vremenu</a:t>
            </a:r>
          </a:p>
        </p:txBody>
      </p:sp>
    </p:spTree>
    <p:extLst>
      <p:ext uri="{BB962C8B-B14F-4D97-AF65-F5344CB8AC3E}">
        <p14:creationId xmlns:p14="http://schemas.microsoft.com/office/powerpoint/2010/main" val="3133977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82281-21DC-A880-3688-049CFBCE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84418-2636-6410-7DC7-623C1CF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Demo (Power BI)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D666C-1CF5-B1B8-954A-130A56D0B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/>
              <a:t>Pregled </a:t>
            </a:r>
            <a:r>
              <a:rPr lang="bs-Latn-BA" dirty="0" err="1"/>
              <a:t>dashboarda</a:t>
            </a:r>
            <a:endParaRPr lang="bs-Latn-BA" dirty="0"/>
          </a:p>
          <a:p>
            <a:r>
              <a:rPr lang="bs-Latn-BA" dirty="0"/>
              <a:t>Filtriranje podataka</a:t>
            </a:r>
          </a:p>
          <a:p>
            <a:r>
              <a:rPr lang="bs-Latn-BA" dirty="0"/>
              <a:t>Interakcija sa grafovima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5AE15B-B3EB-FF1E-C636-087D622B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8BD478-F564-2678-D75D-40BFE131B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06372B-646E-2571-1DCB-412693336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3FF7A9-4201-691B-6EF4-B24CC6AA57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36B342-B57A-271C-0C2C-6574380917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3A7FF5-8450-8B7A-E1C1-02300C9DABD0}"/>
              </a:ext>
            </a:extLst>
          </p:cNvPr>
          <p:cNvSpPr txBox="1"/>
          <p:nvPr/>
        </p:nvSpPr>
        <p:spPr>
          <a:xfrm>
            <a:off x="1659602" y="64856"/>
            <a:ext cx="471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BI - Analitika i izvještavanje u realnom vremenu</a:t>
            </a:r>
          </a:p>
        </p:txBody>
      </p:sp>
    </p:spTree>
    <p:extLst>
      <p:ext uri="{BB962C8B-B14F-4D97-AF65-F5344CB8AC3E}">
        <p14:creationId xmlns:p14="http://schemas.microsoft.com/office/powerpoint/2010/main" val="3344546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441AA-8117-0CBB-D8EC-C9308C299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4EC8-2CF4-7E61-6376-A313B8C0C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Najčešće greške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BCF40-1DCC-4DF1-2932-6772EC224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>
            <a:normAutofit/>
          </a:bodyPr>
          <a:lstStyle/>
          <a:p>
            <a:r>
              <a:rPr lang="bs-Latn-BA" dirty="0"/>
              <a:t>Pogrešna interpretacija podataka</a:t>
            </a:r>
          </a:p>
          <a:p>
            <a:r>
              <a:rPr lang="bs-Latn-BA" dirty="0"/>
              <a:t>Previše informacija na </a:t>
            </a:r>
            <a:r>
              <a:rPr lang="bs-Latn-BA" dirty="0" err="1"/>
              <a:t>dashboardu</a:t>
            </a:r>
            <a:endParaRPr lang="bs-Latn-BA" dirty="0"/>
          </a:p>
          <a:p>
            <a:r>
              <a:rPr lang="bs-Latn-BA" dirty="0"/>
              <a:t>Neažurirani podaci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51F41-F011-6853-CD78-72CEECA20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F05112-FDA5-BB19-023E-25CC77F81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1609E8-618E-CC3E-562C-652919405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B0C36B-6651-BA3F-198C-8D833D5ADF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F4FFCF-8840-4C9B-4C8D-1E5C27E40C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D7C0A7-3327-B59C-4952-F06C7A63CC7E}"/>
              </a:ext>
            </a:extLst>
          </p:cNvPr>
          <p:cNvSpPr txBox="1"/>
          <p:nvPr/>
        </p:nvSpPr>
        <p:spPr>
          <a:xfrm>
            <a:off x="1659602" y="64856"/>
            <a:ext cx="471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BI - Analitika i izvještavanje u realnom vremenu</a:t>
            </a:r>
          </a:p>
        </p:txBody>
      </p:sp>
    </p:spTree>
    <p:extLst>
      <p:ext uri="{BB962C8B-B14F-4D97-AF65-F5344CB8AC3E}">
        <p14:creationId xmlns:p14="http://schemas.microsoft.com/office/powerpoint/2010/main" val="2671854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8DA8D-4B33-1982-BFEC-F71BDD2FD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004C-4D88-1A09-E228-D70104771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Zaključak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F7389-37F8-668C-96F5-53D6565B9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>
            <a:normAutofit/>
          </a:bodyPr>
          <a:lstStyle/>
          <a:p>
            <a:r>
              <a:rPr lang="bs-Latn-BA" dirty="0"/>
              <a:t>Power BI </a:t>
            </a:r>
            <a:r>
              <a:rPr lang="bs-Latn-BA" dirty="0" err="1"/>
              <a:t>poboljšava</a:t>
            </a:r>
            <a:r>
              <a:rPr lang="bs-Latn-BA" dirty="0"/>
              <a:t> analitiku</a:t>
            </a:r>
          </a:p>
          <a:p>
            <a:r>
              <a:rPr lang="bs-Latn-BA" dirty="0"/>
              <a:t>Podaci = bolja odluka</a:t>
            </a:r>
          </a:p>
          <a:p>
            <a:r>
              <a:rPr lang="bs-Latn-BA" dirty="0"/>
              <a:t>Vizualizacija </a:t>
            </a:r>
            <a:r>
              <a:rPr lang="bs-Latn-BA" dirty="0" err="1"/>
              <a:t>olakšava</a:t>
            </a:r>
            <a:r>
              <a:rPr lang="bs-Latn-BA" dirty="0"/>
              <a:t> razumijevanje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044E3F-5937-94E0-03A4-198AB7953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096FD2-4F90-85AF-D132-E0FC738B0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9E753C-DE0E-0471-A3C1-BD5AE94CE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7E0187-AEF7-4C39-593F-3770F54361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3A792B-7A9A-2441-8A78-FF0925F4AC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2FD058-B249-4CB0-E186-8374F765D22F}"/>
              </a:ext>
            </a:extLst>
          </p:cNvPr>
          <p:cNvSpPr txBox="1"/>
          <p:nvPr/>
        </p:nvSpPr>
        <p:spPr>
          <a:xfrm>
            <a:off x="1659602" y="64856"/>
            <a:ext cx="471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BI - Analitika i izvještavanje u realnom vremenu</a:t>
            </a:r>
          </a:p>
        </p:txBody>
      </p:sp>
    </p:spTree>
    <p:extLst>
      <p:ext uri="{BB962C8B-B14F-4D97-AF65-F5344CB8AC3E}">
        <p14:creationId xmlns:p14="http://schemas.microsoft.com/office/powerpoint/2010/main" val="707605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570</Words>
  <Application>Microsoft Office PowerPoint</Application>
  <PresentationFormat>Widescreen</PresentationFormat>
  <Paragraphs>78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eAward-DIP</vt:lpstr>
      <vt:lpstr>Cilj sesije</vt:lpstr>
      <vt:lpstr>Šta je BI (Business Intelligence)?</vt:lpstr>
      <vt:lpstr>Šta je Power BI?</vt:lpstr>
      <vt:lpstr>Real-time izvještavanje</vt:lpstr>
      <vt:lpstr>Primjeri upotrebe</vt:lpstr>
      <vt:lpstr>Demo (Power BI)</vt:lpstr>
      <vt:lpstr>Najčešće greške</vt:lpstr>
      <vt:lpstr>Zaključak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Emir Causevic</dc:creator>
  <cp:lastModifiedBy>Emir Causevic</cp:lastModifiedBy>
  <cp:revision>38</cp:revision>
  <dcterms:created xsi:type="dcterms:W3CDTF">2026-04-06T09:37:31Z</dcterms:created>
  <dcterms:modified xsi:type="dcterms:W3CDTF">2026-04-08T13:21:49Z</dcterms:modified>
</cp:coreProperties>
</file>