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2E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2019" autoAdjust="0"/>
  </p:normalViewPr>
  <p:slideViewPr>
    <p:cSldViewPr snapToGrid="0">
      <p:cViewPr varScale="1">
        <p:scale>
          <a:sx n="45" d="100"/>
          <a:sy n="45" d="100"/>
        </p:scale>
        <p:origin x="1460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7926A3-4A34-423E-A6AD-5BD17ACE1A35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s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03FCF-8B9D-494B-AC3C-508176765BA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620610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1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842711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2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73032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3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688987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AD4B4-E972-08CD-9AD5-E0C00955E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5F6B1B-1E6F-574A-52F9-A86616675A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EB3BB6-CAEB-2A30-5F38-15C32AB73F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6E3D33-0D62-D296-A3C8-D45E94FC87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4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541504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7BE32-68B9-1E41-E29E-E71CB5A1E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690BA9-65FB-3E79-7823-646BB7E9C7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2C2697-AE11-9761-2FAD-9EAB0F7A96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6C5915-1C8F-9AC1-C0A6-D3A05FD252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5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252114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299A1-1365-5A1D-80C8-461CB34BE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6060D1-2B02-4B74-933B-A87C6AE15E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DBBFD8-77CB-0A1E-A920-C3CB4AA571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3FC26-BFD1-0946-42E9-276C0D7399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6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189477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BA6CB-F2DF-742E-FA16-5BE62E347F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A4E8E8-5ABF-047D-DEA2-272FE2A0F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46FB8D-C742-BA51-E242-64179F8CE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76DC94-F3F6-C1C1-4E45-55B6CD60E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EF60A1-A493-5EA4-FD98-F64915603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2737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A9583-AC5B-9D11-9811-CB7CE94E5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A9E7FC-4349-5FAF-B1B6-2CADF06663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7E77DB-6A47-50AB-E661-EF0C8062C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136E1C-D9FE-6758-086B-6D7F63960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DDB031-BAF0-C244-B6F2-C16774453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253125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4F32C0-3D77-31F4-9C62-493FDD281A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627826-578A-A069-E45D-7760505E1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44B113-73ED-9CD3-DD4A-5155706F7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3E818-5324-F453-2D19-9CA3A05B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BF285E-0106-4D9B-F796-F2CD54D2F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89523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9D140-34A3-600D-A7DF-5E754C813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1EE82-93DB-DC96-9903-F92040FC1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A0D1B-8F17-F44E-6C9A-58CB0A6CA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8DB2C-F736-FF72-34CB-929C0CB03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666064-C54E-35AA-62BF-95F7725AC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31656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32270-EE76-6AA0-962A-D40134E33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5E0DD1-53B7-2509-20BE-2E61D2A19C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6D91A3-0D4E-2331-8798-B89CD2470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B6599-6DD2-1ADA-9FF0-BE255A477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D7CEC-BE63-2D37-B388-1123413FB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08677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4395B-E6C0-A57B-2FB1-AA66B7514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3DD033-52F9-C595-DC5A-48D7372CE3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E892D9-5CA8-E6AA-6570-7A035EB7DA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048D5C-F393-E7B3-5A9C-5B2E3284F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9F9AD-D1A4-F762-1935-FC5A2F763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4ACC6C-C167-A5E2-0233-E5F3E1018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10139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89219-4629-A0CE-88BF-CD56D2165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0D6E23-67AD-A563-D854-9F9CC90C74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E9BDEA-1996-73D6-2005-7E3FA86A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E0337B-5765-2ED3-8C97-D679A5407E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A796C6-051B-E731-D56C-07EF3A86E7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F10E2F-6946-AC62-0D1C-023ECF8CF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058699-6611-BA20-269B-ED33E1839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9B36E0-3A58-C96D-E4C9-04BCF2B20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197695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978CE-17CD-4E43-9B95-534E773EA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31B079-DB5F-C87C-7FFF-8041B727C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E3D802-E2AF-A05F-CD6C-2D15A6D78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AC4232-8236-6C65-623F-8749BC85E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93529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47D299-662E-DDDC-AB12-48EB2D50B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EA16D6-9B83-6EA9-A16C-C028BBCA7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9CA66B-5A36-A39B-8F85-7D71C63DC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93016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70CB1-BC64-3E2C-4174-D23B94B82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7A7B2-11FF-368F-2D5C-FFA98F836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F86043-80DE-96FB-0861-E6E77D820B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070804-FCE3-E34F-46B9-B4377A247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B5A1F3-0FA7-2397-ACB0-771C3AD75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019F93-D13B-B570-02D0-FC0E3AF06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514712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37DA8-5E3F-A575-3715-5154749A2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B1163B-712D-1479-DA22-809BDBF1C5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A0C77D-A1ED-75D1-BCC2-B36F5328FD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E59582-689A-4D79-0E55-C5A51BCBC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CA274B-FACF-284D-101E-A8507DCD8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8D6037-08FF-87DC-1D91-7B5E4965F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979730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EE8525-4B4B-FC9D-F3D9-6FC79B5B1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D2EC71-D8C2-DFAB-15F7-2083DE0862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95227-C360-4701-7FCD-DDDE98DA69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6A561A-EDCD-DED2-C81A-F981EC3256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12BC37-E9E6-2151-2851-71D7421F9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0053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kt.podrska@fmrsp.gov.ba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A9B84CE-371C-E521-7C22-16D7DC264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3374" y="0"/>
            <a:ext cx="575862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B3DDF9-378B-9D43-02CB-96766858BB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261" y="974817"/>
            <a:ext cx="5522259" cy="986082"/>
          </a:xfrm>
        </p:spPr>
        <p:txBody>
          <a:bodyPr/>
          <a:lstStyle/>
          <a:p>
            <a:r>
              <a:rPr lang="bs-Latn-BA" b="1" dirty="0" err="1"/>
              <a:t>eAward</a:t>
            </a:r>
            <a:r>
              <a:rPr lang="bs-Latn-BA" b="1" dirty="0"/>
              <a:t>-DIP</a:t>
            </a:r>
            <a:endParaRPr lang="bs-Latn-B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08E3D6-928E-23D4-7C9F-8E71A5C213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0001" y="1948816"/>
            <a:ext cx="5522259" cy="936680"/>
          </a:xfrm>
        </p:spPr>
        <p:txBody>
          <a:bodyPr>
            <a:normAutofit/>
          </a:bodyPr>
          <a:lstStyle/>
          <a:p>
            <a:r>
              <a:rPr lang="pl-PL" sz="2000" dirty="0"/>
              <a:t>Regionalna obuka za rad u eAward</a:t>
            </a:r>
            <a:r>
              <a:rPr lang="en-US" sz="2000" dirty="0"/>
              <a:t>-</a:t>
            </a:r>
            <a:r>
              <a:rPr lang="pl-PL" sz="2000" dirty="0"/>
              <a:t>DIP</a:t>
            </a:r>
            <a:r>
              <a:rPr lang="en-US" sz="2000" dirty="0"/>
              <a:t>-u</a:t>
            </a:r>
            <a:endParaRPr lang="bs-Latn-BA" sz="2000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AE162C6-B76C-83BD-2E66-15D701662D58}"/>
              </a:ext>
            </a:extLst>
          </p:cNvPr>
          <p:cNvSpPr txBox="1">
            <a:spLocks/>
          </p:cNvSpPr>
          <p:nvPr/>
        </p:nvSpPr>
        <p:spPr>
          <a:xfrm>
            <a:off x="493059" y="4093740"/>
            <a:ext cx="5522259" cy="423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bs-Latn-BA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1296A5-4D4E-1168-8155-97C42A7588F2}"/>
              </a:ext>
            </a:extLst>
          </p:cNvPr>
          <p:cNvSpPr txBox="1"/>
          <p:nvPr/>
        </p:nvSpPr>
        <p:spPr>
          <a:xfrm>
            <a:off x="264459" y="2188001"/>
            <a:ext cx="5831541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/>
          </a:p>
          <a:p>
            <a:pPr algn="ctr"/>
            <a:r>
              <a:rPr lang="en-US" sz="3200" b="1" dirty="0" err="1"/>
              <a:t>Modernizacija</a:t>
            </a:r>
            <a:r>
              <a:rPr lang="en-US" sz="3200" b="1" dirty="0"/>
              <a:t> i </a:t>
            </a:r>
            <a:r>
              <a:rPr lang="en-US" sz="3200" b="1" dirty="0" err="1"/>
              <a:t>digitalizacija</a:t>
            </a:r>
            <a:r>
              <a:rPr lang="en-US" sz="3200" b="1" dirty="0"/>
              <a:t> </a:t>
            </a:r>
            <a:r>
              <a:rPr lang="en-US" sz="3200" b="1" dirty="0" err="1"/>
              <a:t>procesa</a:t>
            </a:r>
            <a:r>
              <a:rPr lang="en-US" sz="3200" b="1" dirty="0"/>
              <a:t> u </a:t>
            </a:r>
            <a:r>
              <a:rPr lang="en-US" sz="3200" b="1" dirty="0" err="1"/>
              <a:t>resoru</a:t>
            </a:r>
            <a:r>
              <a:rPr lang="en-US" sz="3200" b="1" dirty="0"/>
              <a:t> socijalne </a:t>
            </a:r>
            <a:r>
              <a:rPr lang="en-US" sz="3200" b="1" dirty="0" err="1"/>
              <a:t>zaštite</a:t>
            </a:r>
            <a:r>
              <a:rPr lang="en-US" sz="3200" b="1" dirty="0"/>
              <a:t> FBiH</a:t>
            </a:r>
          </a:p>
          <a:p>
            <a:endParaRPr lang="en-US" sz="2000" dirty="0"/>
          </a:p>
          <a:p>
            <a:r>
              <a:rPr lang="en-US" sz="2000" b="1" dirty="0" err="1"/>
              <a:t>Prezentator</a:t>
            </a:r>
            <a:r>
              <a:rPr lang="en-US" sz="2000" b="1" dirty="0"/>
              <a:t>:</a:t>
            </a:r>
            <a:endParaRPr lang="en-US" sz="2000" dirty="0"/>
          </a:p>
          <a:p>
            <a:r>
              <a:rPr lang="en-US" sz="2000" b="1" dirty="0"/>
              <a:t>Muris Čičkušić</a:t>
            </a:r>
          </a:p>
          <a:p>
            <a:r>
              <a:rPr lang="en-US" sz="2000" b="1" dirty="0" err="1"/>
              <a:t>Federalno</a:t>
            </a:r>
            <a:r>
              <a:rPr lang="en-US" sz="2000" b="1" dirty="0"/>
              <a:t> </a:t>
            </a:r>
            <a:r>
              <a:rPr lang="en-US" sz="2000" b="1" dirty="0" err="1"/>
              <a:t>minisarstvo</a:t>
            </a:r>
            <a:r>
              <a:rPr lang="en-US" sz="2000" b="1" dirty="0"/>
              <a:t> rada i socijalne politike</a:t>
            </a:r>
            <a:endParaRPr lang="en-US" sz="2000" dirty="0"/>
          </a:p>
          <a:p>
            <a:endParaRPr lang="bs-Latn-BA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C8DFBBC-E8E3-18AC-A03F-F2BC92AA26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680279"/>
              </p:ext>
            </p:extLst>
          </p:nvPr>
        </p:nvGraphicFramePr>
        <p:xfrm>
          <a:off x="4856765" y="5789174"/>
          <a:ext cx="812515" cy="94081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12515">
                  <a:extLst>
                    <a:ext uri="{9D8B030D-6E8A-4147-A177-3AD203B41FA5}">
                      <a16:colId xmlns:a16="http://schemas.microsoft.com/office/drawing/2014/main" val="3262691571"/>
                    </a:ext>
                  </a:extLst>
                </a:gridCol>
              </a:tblGrid>
              <a:tr h="57505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bs-Latn-BA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1798323"/>
                  </a:ext>
                </a:extLst>
              </a:tr>
              <a:tr h="21353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800" dirty="0">
                          <a:effectLst/>
                        </a:rPr>
                        <a:t>Implemented by EPRD consortium</a:t>
                      </a:r>
                      <a:endParaRPr lang="bs-Latn-B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5689948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4CEBDFF1-9B04-D237-6695-1F66098FB7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93" y="5910626"/>
            <a:ext cx="940370" cy="6979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353F104-0CCD-85CD-3DFA-C2B7416CBB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524" y="5887229"/>
            <a:ext cx="1106524" cy="6979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9D7BD8-138A-1CCC-FBE4-C5371BEFC8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6493" y="5887229"/>
            <a:ext cx="1495425" cy="61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839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BBA50-FAA0-6646-F5CF-E40BE0431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99" y="687905"/>
            <a:ext cx="9888071" cy="952638"/>
          </a:xfrm>
        </p:spPr>
        <p:txBody>
          <a:bodyPr/>
          <a:lstStyle/>
          <a:p>
            <a:r>
              <a:rPr lang="bs-Latn-BA" dirty="0">
                <a:latin typeface="+mn-lt"/>
              </a:rPr>
              <a:t>Nova era digitalne socijalne zaštite u </a:t>
            </a:r>
            <a:r>
              <a:rPr lang="bs-Latn-BA" dirty="0" err="1">
                <a:latin typeface="+mn-lt"/>
              </a:rPr>
              <a:t>FBiH</a:t>
            </a:r>
            <a:endParaRPr lang="bs-Latn-BA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8E99B-585F-55F2-FFDB-248600467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8443" y="1730192"/>
            <a:ext cx="9593581" cy="4652629"/>
          </a:xfrm>
        </p:spPr>
        <p:txBody>
          <a:bodyPr>
            <a:normAutofit fontScale="25000" lnSpcReduction="20000"/>
          </a:bodyPr>
          <a:lstStyle/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bs-Latn-BA" sz="11200" b="1" dirty="0"/>
              <a:t>1. </a:t>
            </a:r>
            <a:r>
              <a:rPr lang="en-US" sz="11200" b="1" dirty="0" err="1"/>
              <a:t>Dvadeset</a:t>
            </a:r>
            <a:r>
              <a:rPr lang="en-US" sz="11200" b="1" dirty="0"/>
              <a:t> </a:t>
            </a:r>
            <a:r>
              <a:rPr lang="en-US" sz="11200" b="1" dirty="0" err="1"/>
              <a:t>godina</a:t>
            </a:r>
            <a:r>
              <a:rPr lang="en-US" sz="11200" b="1" dirty="0"/>
              <a:t> </a:t>
            </a:r>
            <a:r>
              <a:rPr lang="en-US" sz="11200" b="1" dirty="0" err="1"/>
              <a:t>provjerenog</a:t>
            </a:r>
            <a:r>
              <a:rPr lang="en-US" sz="11200" b="1" dirty="0"/>
              <a:t> </a:t>
            </a:r>
            <a:r>
              <a:rPr lang="en-US" sz="11200" b="1" dirty="0" err="1"/>
              <a:t>iskustva</a:t>
            </a:r>
            <a:endParaRPr lang="bs-Latn-BA" sz="9600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1200" dirty="0"/>
              <a:t>IS SOTAC 2006 – 2026: </a:t>
            </a:r>
            <a:r>
              <a:rPr lang="bs-Latn-BA" altLang="en-US" sz="11200" dirty="0"/>
              <a:t>20 godina iskustva</a:t>
            </a:r>
            <a:r>
              <a:rPr lang="bs-Latn-BA" sz="9600" dirty="0"/>
              <a:t>→ prelaz na novu platformu.</a:t>
            </a:r>
            <a:endParaRPr lang="en-US" sz="9600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1200" b="1" dirty="0"/>
              <a:t>2</a:t>
            </a:r>
            <a:r>
              <a:rPr lang="en-US" altLang="en-US" sz="9600" b="1" dirty="0"/>
              <a:t>. </a:t>
            </a:r>
            <a:r>
              <a:rPr lang="en-US" altLang="en-US" sz="11200" b="1" dirty="0" err="1"/>
              <a:t>Osnov</a:t>
            </a:r>
            <a:r>
              <a:rPr lang="en-US" altLang="en-US" sz="11200" b="1" dirty="0"/>
              <a:t> </a:t>
            </a:r>
            <a:r>
              <a:rPr lang="en-US" altLang="en-US" sz="11200" b="1" dirty="0" err="1"/>
              <a:t>modernog</a:t>
            </a:r>
            <a:r>
              <a:rPr lang="en-US" altLang="en-US" sz="11200" b="1" dirty="0"/>
              <a:t> </a:t>
            </a:r>
            <a:r>
              <a:rPr lang="en-US" altLang="en-US" sz="11200" b="1" dirty="0" err="1"/>
              <a:t>sistema</a:t>
            </a:r>
            <a:endParaRPr lang="en-US" altLang="en-US" sz="11200" b="1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1200" dirty="0"/>
              <a:t>DIP – </a:t>
            </a:r>
            <a:r>
              <a:rPr lang="bs-Latn-BA" altLang="en-US" sz="11200" dirty="0"/>
              <a:t>osnov savremene </a:t>
            </a:r>
            <a:r>
              <a:rPr lang="en-US" altLang="en-US" sz="11200" dirty="0"/>
              <a:t>socijalne </a:t>
            </a:r>
            <a:r>
              <a:rPr lang="en-US" altLang="en-US" sz="11200" dirty="0" err="1"/>
              <a:t>zaštite</a:t>
            </a:r>
            <a:r>
              <a:rPr lang="en-US" altLang="en-US" sz="11200" dirty="0"/>
              <a:t>!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1200" dirty="0" err="1"/>
              <a:t>eAward</a:t>
            </a:r>
            <a:r>
              <a:rPr lang="en-US" altLang="en-US" sz="11200" dirty="0"/>
              <a:t> je interface DIP-a.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bs-Latn-BA" altLang="en-US" sz="11200" b="1" dirty="0"/>
              <a:t>3.</a:t>
            </a:r>
            <a:r>
              <a:rPr lang="en-US" altLang="en-US" sz="11200" b="1" dirty="0"/>
              <a:t> Tri </a:t>
            </a:r>
            <a:r>
              <a:rPr lang="en-US" altLang="en-US" sz="11200" b="1" dirty="0" err="1"/>
              <a:t>strateška</a:t>
            </a:r>
            <a:r>
              <a:rPr lang="en-US" altLang="en-US" sz="11200" b="1" dirty="0"/>
              <a:t> </a:t>
            </a:r>
            <a:r>
              <a:rPr lang="en-US" altLang="en-US" sz="11200" b="1" dirty="0" err="1"/>
              <a:t>pokretača</a:t>
            </a:r>
            <a:r>
              <a:rPr lang="en-US" altLang="en-US" sz="11200" b="1" dirty="0"/>
              <a:t> </a:t>
            </a:r>
            <a:r>
              <a:rPr lang="en-US" altLang="en-US" sz="11200" b="1" dirty="0" err="1"/>
              <a:t>promjene</a:t>
            </a:r>
            <a:r>
              <a:rPr lang="en-US" altLang="en-US" sz="11200" b="1" dirty="0"/>
              <a:t>: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bs-Latn-BA" sz="9600" dirty="0"/>
              <a:t>📄➡️💻</a:t>
            </a:r>
            <a:r>
              <a:rPr lang="en-US" altLang="en-US" sz="11200" b="1" dirty="0"/>
              <a:t> </a:t>
            </a:r>
            <a:r>
              <a:rPr lang="en-US" altLang="en-US" sz="11200" b="1" dirty="0" err="1"/>
              <a:t>Cilj</a:t>
            </a:r>
            <a:r>
              <a:rPr lang="en-US" altLang="en-US" sz="11200" dirty="0"/>
              <a:t>: Rad bez </a:t>
            </a:r>
            <a:r>
              <a:rPr lang="en-US" altLang="en-US" sz="11200" dirty="0" err="1"/>
              <a:t>papira</a:t>
            </a:r>
            <a:r>
              <a:rPr lang="en-US" altLang="en-US" sz="11200" dirty="0"/>
              <a:t> (</a:t>
            </a:r>
            <a:r>
              <a:rPr lang="en-US" altLang="en-US" sz="11200" dirty="0" err="1"/>
              <a:t>manje</a:t>
            </a:r>
            <a:r>
              <a:rPr lang="en-US" altLang="en-US" sz="11200" dirty="0"/>
              <a:t> </a:t>
            </a:r>
            <a:r>
              <a:rPr lang="en-US" altLang="en-US" sz="11200" dirty="0" err="1"/>
              <a:t>papira</a:t>
            </a:r>
            <a:r>
              <a:rPr lang="en-US" altLang="en-US" sz="11200" dirty="0"/>
              <a:t>, </a:t>
            </a:r>
            <a:r>
              <a:rPr lang="en-US" altLang="en-US" sz="11200" dirty="0" err="1"/>
              <a:t>više</a:t>
            </a:r>
            <a:r>
              <a:rPr lang="en-US" altLang="en-US" sz="11200" dirty="0"/>
              <a:t> </a:t>
            </a:r>
            <a:r>
              <a:rPr lang="en-US" altLang="en-US" sz="11200" dirty="0" err="1"/>
              <a:t>podataka</a:t>
            </a:r>
            <a:r>
              <a:rPr lang="en-US" altLang="en-US" sz="11200" dirty="0"/>
              <a:t>), web </a:t>
            </a:r>
            <a:r>
              <a:rPr lang="en-US" altLang="en-US" sz="11200" dirty="0" err="1"/>
              <a:t>servisi</a:t>
            </a:r>
            <a:r>
              <a:rPr lang="en-US" altLang="en-US" sz="11200" dirty="0"/>
              <a:t>, </a:t>
            </a:r>
            <a:r>
              <a:rPr lang="en-US" altLang="en-US" sz="11200" dirty="0" err="1"/>
              <a:t>efikasnost</a:t>
            </a:r>
            <a:r>
              <a:rPr lang="en-US" altLang="en-US" sz="11200" dirty="0"/>
              <a:t>, </a:t>
            </a:r>
            <a:r>
              <a:rPr lang="en-US" altLang="en-US" sz="11200" dirty="0" err="1"/>
              <a:t>eliminacija</a:t>
            </a:r>
            <a:r>
              <a:rPr lang="en-US" altLang="en-US" sz="11200" dirty="0"/>
              <a:t> </a:t>
            </a:r>
            <a:r>
              <a:rPr lang="en-US" altLang="en-US" sz="11200" dirty="0" err="1"/>
              <a:t>grešaka</a:t>
            </a:r>
            <a:r>
              <a:rPr lang="en-US" altLang="en-US" sz="11200" dirty="0"/>
              <a:t>…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bs-Latn-BA" sz="9600" dirty="0"/>
              <a:t>🇪🇺✅</a:t>
            </a:r>
            <a:r>
              <a:rPr lang="en-US" altLang="en-US" sz="11200" b="1" dirty="0"/>
              <a:t> </a:t>
            </a:r>
            <a:r>
              <a:rPr lang="en-US" altLang="en-US" sz="11200" b="1" dirty="0" err="1"/>
              <a:t>Standardi</a:t>
            </a:r>
            <a:r>
              <a:rPr lang="en-US" altLang="en-US" sz="11200" dirty="0"/>
              <a:t>: </a:t>
            </a:r>
            <a:r>
              <a:rPr lang="en-US" altLang="en-US" sz="11200" dirty="0" err="1"/>
              <a:t>Usklađivanje</a:t>
            </a:r>
            <a:r>
              <a:rPr lang="en-US" altLang="en-US" sz="11200" dirty="0"/>
              <a:t> </a:t>
            </a:r>
            <a:r>
              <a:rPr lang="en-US" altLang="en-US" sz="11200" dirty="0" err="1"/>
              <a:t>sa</a:t>
            </a:r>
            <a:r>
              <a:rPr lang="en-US" altLang="en-US" sz="11200" dirty="0"/>
              <a:t> EU </a:t>
            </a:r>
            <a:r>
              <a:rPr lang="en-US" altLang="en-US" sz="11200" dirty="0" err="1"/>
              <a:t>digitalinim</a:t>
            </a:r>
            <a:r>
              <a:rPr lang="en-US" altLang="en-US" sz="11200" dirty="0"/>
              <a:t> </a:t>
            </a:r>
            <a:r>
              <a:rPr lang="en-US" altLang="en-US" sz="11200" dirty="0" err="1"/>
              <a:t>okvirom</a:t>
            </a:r>
            <a:r>
              <a:rPr lang="en-US" altLang="en-US" sz="11200" dirty="0"/>
              <a:t> (GDPR, </a:t>
            </a:r>
            <a:r>
              <a:rPr lang="en-US" altLang="en-US" sz="11200" dirty="0" err="1"/>
              <a:t>eIDAS</a:t>
            </a:r>
            <a:r>
              <a:rPr lang="en-US" altLang="en-US" sz="11200" dirty="0"/>
              <a:t>, NIS2…)</a:t>
            </a:r>
            <a:endParaRPr lang="bs-Latn-BA" altLang="en-US" sz="11200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bs-Latn-BA" sz="9600" dirty="0"/>
              <a:t>🌱</a:t>
            </a:r>
            <a:r>
              <a:rPr lang="en-US" altLang="en-US" sz="11200" b="1" dirty="0"/>
              <a:t> </a:t>
            </a:r>
            <a:r>
              <a:rPr lang="en-US" altLang="en-US" sz="11200" b="1" dirty="0" err="1"/>
              <a:t>Vizija</a:t>
            </a:r>
            <a:r>
              <a:rPr lang="en-US" altLang="en-US" sz="11200" dirty="0"/>
              <a:t>: DIP </a:t>
            </a:r>
            <a:r>
              <a:rPr lang="en-US" altLang="en-US" sz="11200" dirty="0" err="1"/>
              <a:t>kao</a:t>
            </a:r>
            <a:r>
              <a:rPr lang="en-US" altLang="en-US" sz="11200" dirty="0"/>
              <a:t> </a:t>
            </a:r>
            <a:r>
              <a:rPr lang="en-US" altLang="en-US" sz="11200" dirty="0" err="1"/>
              <a:t>centralni</a:t>
            </a:r>
            <a:r>
              <a:rPr lang="en-US" altLang="en-US" sz="11200" dirty="0"/>
              <a:t> </a:t>
            </a:r>
            <a:r>
              <a:rPr lang="en-US" altLang="en-US" sz="11200" dirty="0" err="1"/>
              <a:t>ekosistem</a:t>
            </a:r>
            <a:r>
              <a:rPr lang="en-US" altLang="en-US" sz="11200" dirty="0"/>
              <a:t> socijalne </a:t>
            </a:r>
            <a:r>
              <a:rPr lang="en-US" altLang="en-US" sz="11200" dirty="0" err="1"/>
              <a:t>zaštite</a:t>
            </a:r>
            <a:endParaRPr lang="bs-Latn-BA" altLang="en-US" sz="11200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bs-Latn-BA" sz="9600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bs-Latn-BA" sz="9600" b="1" i="1" dirty="0"/>
              <a:t>Od iskustva do </a:t>
            </a:r>
            <a:r>
              <a:rPr lang="bs-Latn-BA" sz="9600" b="1" i="1" dirty="0" err="1"/>
              <a:t>interoperabilnosti</a:t>
            </a:r>
            <a:r>
              <a:rPr lang="bs-Latn-BA" sz="9600" b="1" i="1" dirty="0"/>
              <a:t> – gradimo digitalnu budućnost socijalne zaštite.</a:t>
            </a:r>
            <a:endParaRPr lang="en-US" altLang="en-US" sz="11200" b="1" i="1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1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273DD0-D61D-75C5-4C87-3258F65079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7458A15-B84D-2D11-6E20-8A3C95D3E9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228F71F-36FE-A35B-BA8F-9B56007F04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F7BA7E9-6DD2-9E5D-61DE-F28AD97979D0}"/>
              </a:ext>
            </a:extLst>
          </p:cNvPr>
          <p:cNvSpPr txBox="1"/>
          <p:nvPr/>
        </p:nvSpPr>
        <p:spPr>
          <a:xfrm>
            <a:off x="1659602" y="64856"/>
            <a:ext cx="3302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b="1" dirty="0"/>
              <a:t>Zašto prelazimo na e</a:t>
            </a:r>
            <a:r>
              <a:rPr lang="en-US" b="1" dirty="0"/>
              <a:t>A</a:t>
            </a:r>
            <a:r>
              <a:rPr lang="bs-Latn-BA" b="1" dirty="0"/>
              <a:t>ward-DIP?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1FC0F0-2223-2A25-7AC8-9C5B1C2AAB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04" y="85235"/>
            <a:ext cx="940370" cy="6979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C06029-4500-904A-6F2B-E2D24A077E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146" y="85234"/>
            <a:ext cx="1106524" cy="69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115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A70F6-7312-EEDA-A07B-8D954A9D2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B0E7F-59E7-D83B-9EF4-0FD7EF200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2138" y="438406"/>
            <a:ext cx="9888071" cy="952638"/>
          </a:xfrm>
        </p:spPr>
        <p:txBody>
          <a:bodyPr>
            <a:normAutofit fontScale="90000"/>
          </a:bodyPr>
          <a:lstStyle/>
          <a:p>
            <a:r>
              <a:rPr lang="pl-PL" dirty="0"/>
              <a:t>Korak po korak ka jedinstvenom ekosistemu</a:t>
            </a:r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CCEC62-8A09-6FC4-DF46-DB6CA7C07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D32E05-0B6D-44CB-D02B-22E4C6AB2E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6286732-10FC-71E2-B3C8-4D5CC49847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F20B8CF-C2E8-1BA0-DCFA-82157585D78B}"/>
              </a:ext>
            </a:extLst>
          </p:cNvPr>
          <p:cNvSpPr txBox="1"/>
          <p:nvPr/>
        </p:nvSpPr>
        <p:spPr>
          <a:xfrm>
            <a:off x="1659602" y="64856"/>
            <a:ext cx="28664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b="1" dirty="0"/>
              <a:t>Pregled trenutnih aktivnosti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68BF50B-C36D-B79C-826A-5AA9696AE85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962138" y="1399567"/>
            <a:ext cx="9381745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b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Implementacija</a:t>
            </a:r>
            <a:r>
              <a:rPr kumimoji="0" lang="en-US" altLang="en-US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i </a:t>
            </a:r>
            <a:r>
              <a:rPr kumimoji="0" lang="en-US" altLang="en-US" b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razvojne</a:t>
            </a:r>
            <a:r>
              <a:rPr kumimoji="0" lang="en-US" altLang="en-US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faze:</a:t>
            </a:r>
            <a:r>
              <a:rPr kumimoji="0" lang="en-US" altLang="en-US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bs-Latn-BA" altLang="en-US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✅ </a:t>
            </a:r>
            <a:r>
              <a:rPr lang="en-US" altLang="en-US" dirty="0" err="1"/>
              <a:t>Sistem</a:t>
            </a:r>
            <a:r>
              <a:rPr lang="en-US" altLang="en-US" dirty="0"/>
              <a:t> </a:t>
            </a:r>
            <a:r>
              <a:rPr lang="en-US" altLang="en-US" dirty="0" err="1"/>
              <a:t>a</a:t>
            </a:r>
            <a:r>
              <a:rPr kumimoji="0" lang="en-US" altLang="en-US" b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ktivan</a:t>
            </a:r>
            <a:r>
              <a:rPr kumimoji="0" lang="en-US" altLang="en-US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u 9 Kantona</a:t>
            </a:r>
            <a:endParaRPr kumimoji="0" lang="bs-Latn-BA" altLang="en-US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dirty="0"/>
              <a:t>🚀 </a:t>
            </a:r>
            <a:r>
              <a:rPr lang="en-US" altLang="en-US" dirty="0" err="1"/>
              <a:t>Završna</a:t>
            </a:r>
            <a:r>
              <a:rPr lang="en-US" altLang="en-US" dirty="0"/>
              <a:t> </a:t>
            </a:r>
            <a:r>
              <a:rPr lang="en-US" altLang="en-US" dirty="0" err="1"/>
              <a:t>faza</a:t>
            </a:r>
            <a:r>
              <a:rPr lang="en-US" altLang="en-US" dirty="0"/>
              <a:t>: Sarajevo – </a:t>
            </a:r>
            <a:r>
              <a:rPr lang="en-US" altLang="en-US" dirty="0" err="1"/>
              <a:t>puštanje</a:t>
            </a:r>
            <a:r>
              <a:rPr lang="en-US" altLang="en-US" dirty="0"/>
              <a:t> u rad 13. </a:t>
            </a:r>
            <a:r>
              <a:rPr lang="en-US" altLang="en-US" dirty="0" err="1"/>
              <a:t>april</a:t>
            </a:r>
            <a:r>
              <a:rPr lang="bs-Latn-BA" altLang="en-US" dirty="0"/>
              <a:t>a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dirty="0"/>
              <a:t>📈 </a:t>
            </a:r>
            <a:r>
              <a:rPr lang="en-US" altLang="en-US" dirty="0" err="1"/>
              <a:t>Cilj</a:t>
            </a:r>
            <a:r>
              <a:rPr lang="en-US" altLang="en-US" dirty="0"/>
              <a:t>: </a:t>
            </a:r>
            <a:r>
              <a:rPr lang="en-US" altLang="en-US" dirty="0" err="1"/>
              <a:t>Cijela</a:t>
            </a:r>
            <a:r>
              <a:rPr lang="en-US" altLang="en-US" dirty="0"/>
              <a:t> </a:t>
            </a:r>
            <a:r>
              <a:rPr lang="en-US" altLang="en-US" dirty="0" err="1"/>
              <a:t>Federacija</a:t>
            </a:r>
            <a:r>
              <a:rPr lang="en-US" altLang="en-US" dirty="0"/>
              <a:t> BiH – </a:t>
            </a:r>
            <a:r>
              <a:rPr lang="en-US" altLang="en-US" dirty="0" err="1"/>
              <a:t>jedinstvena</a:t>
            </a:r>
            <a:r>
              <a:rPr lang="en-US" altLang="en-US" dirty="0"/>
              <a:t> </a:t>
            </a:r>
            <a:r>
              <a:rPr lang="en-US" altLang="en-US" dirty="0" err="1"/>
              <a:t>digitalna</a:t>
            </a:r>
            <a:r>
              <a:rPr lang="en-US" altLang="en-US" dirty="0"/>
              <a:t> platform</a:t>
            </a:r>
            <a:endParaRPr kumimoji="0" lang="en-US" altLang="en-US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bs-Latn-BA" altLang="en-US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2.   </a:t>
            </a:r>
            <a:r>
              <a:rPr kumimoji="0" lang="en-US" altLang="en-US" b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Digitalna</a:t>
            </a:r>
            <a:r>
              <a:rPr kumimoji="0" lang="en-US" altLang="en-US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interoperabilnost</a:t>
            </a:r>
            <a:r>
              <a:rPr kumimoji="0" lang="en-US" altLang="en-US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u </a:t>
            </a:r>
            <a:r>
              <a:rPr kumimoji="0" lang="en-US" altLang="en-US" b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resoru</a:t>
            </a:r>
            <a:r>
              <a:rPr kumimoji="0" lang="en-US" altLang="en-US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</a:t>
            </a:r>
            <a:r>
              <a:rPr kumimoji="0" lang="en-US" altLang="en-US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bs-Latn-BA" altLang="en-US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bs-Latn-BA" dirty="0"/>
              <a:t>🔗</a:t>
            </a:r>
            <a:r>
              <a:rPr lang="en-US" altLang="en-US" b="1" dirty="0" err="1"/>
              <a:t>Interoperabilnost</a:t>
            </a:r>
            <a:r>
              <a:rPr lang="en-US" altLang="en-US" b="1" dirty="0"/>
              <a:t> </a:t>
            </a:r>
            <a:r>
              <a:rPr lang="bs-Latn-BA" altLang="en-US" dirty="0"/>
              <a:t>-</a:t>
            </a:r>
            <a:r>
              <a:rPr lang="en-US" altLang="en-US" dirty="0"/>
              <a:t> </a:t>
            </a:r>
            <a:r>
              <a:rPr lang="bs-Latn-BA" altLang="en-US" dirty="0"/>
              <a:t>Povezivanje sistema</a:t>
            </a:r>
            <a:endParaRPr kumimoji="0" lang="en-US" altLang="en-US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bs-Latn-BA" altLang="en-US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      </a:t>
            </a:r>
            <a:r>
              <a:rPr kumimoji="0" lang="en-US" altLang="en-US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ePorodilje </a:t>
            </a:r>
            <a:r>
              <a:rPr kumimoji="0" lang="bs-Latn-BA" altLang="en-US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-</a:t>
            </a:r>
            <a:r>
              <a:rPr kumimoji="0" lang="en-US" altLang="en-US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bs-Latn-BA" altLang="en-US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digitalna podrška porodiljama</a:t>
            </a:r>
            <a:r>
              <a:rPr kumimoji="0" lang="en-US" altLang="en-US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bs-Latn-BA" dirty="0"/>
              <a:t>  🗂️</a:t>
            </a:r>
            <a:r>
              <a:rPr kumimoji="0" lang="en-US" altLang="en-US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IS JR </a:t>
            </a:r>
            <a:r>
              <a:rPr kumimoji="0" lang="en-US" altLang="en-US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(Jedinstveni </a:t>
            </a:r>
            <a:r>
              <a:rPr kumimoji="0" lang="en-US" altLang="en-US" b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registar</a:t>
            </a:r>
            <a:r>
              <a:rPr kumimoji="0" lang="en-US" altLang="en-US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) </a:t>
            </a:r>
            <a:r>
              <a:rPr kumimoji="0" lang="bs-Latn-BA" altLang="en-US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-</a:t>
            </a:r>
            <a:r>
              <a:rPr kumimoji="0" lang="en-US" altLang="en-US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bs-Latn-BA" altLang="en-US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centralna baza podataka</a:t>
            </a:r>
            <a:endParaRPr lang="en-US" altLang="en-US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bs-Latn-BA" dirty="0"/>
              <a:t>  💻📩</a:t>
            </a:r>
            <a:r>
              <a:rPr kumimoji="0" lang="en-US" altLang="en-US" b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ePozivi</a:t>
            </a:r>
            <a:r>
              <a:rPr kumimoji="0" lang="bs-Latn-BA" altLang="en-US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-web aplikacija za prijave</a:t>
            </a:r>
            <a:endParaRPr kumimoji="0" lang="en-US" altLang="en-US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bs-Latn-BA" dirty="0"/>
              <a:t>  🌐Ekosistem-objedinjavanje svih servisa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pl-PL" b="1" i="1" dirty="0"/>
              <a:t>Korak po korak – gradimo jedinstven digitalni ekosistem socijalne zaštite.</a:t>
            </a:r>
            <a:endParaRPr kumimoji="0" lang="en-US" altLang="en-US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10B007-0855-9DE7-F681-E24CFC00CE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0192" y="4026839"/>
            <a:ext cx="269010" cy="4259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30717B-4408-9579-04D8-23BBB12E42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989" y="5682"/>
            <a:ext cx="940370" cy="6979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502E67-781D-E957-5230-F2CDEB0580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6917" y="29264"/>
            <a:ext cx="1106524" cy="69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266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78FE4-81F2-5E05-8117-4CC34EA5D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ECA4E-B8C9-83BE-895F-5E396D7EE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583" y="617916"/>
            <a:ext cx="9888071" cy="952638"/>
          </a:xfrm>
        </p:spPr>
        <p:txBody>
          <a:bodyPr/>
          <a:lstStyle/>
          <a:p>
            <a:r>
              <a:rPr lang="en-US" dirty="0" err="1"/>
              <a:t>Pouzdanost</a:t>
            </a:r>
            <a:r>
              <a:rPr lang="en-US" dirty="0"/>
              <a:t> i </a:t>
            </a:r>
            <a:r>
              <a:rPr lang="en-US" dirty="0" err="1"/>
              <a:t>sigurnost</a:t>
            </a:r>
            <a:r>
              <a:rPr lang="en-US" dirty="0"/>
              <a:t> </a:t>
            </a:r>
            <a:r>
              <a:rPr lang="en-US" dirty="0" err="1"/>
              <a:t>digitalne</a:t>
            </a:r>
            <a:r>
              <a:rPr lang="en-US" dirty="0"/>
              <a:t> </a:t>
            </a:r>
            <a:r>
              <a:rPr lang="en-US" dirty="0" err="1"/>
              <a:t>platforme</a:t>
            </a:r>
            <a:endParaRPr lang="bs-Latn-BA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D6657F-9A38-9734-1596-CD07FF651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2E9F41-D618-FEB9-CAEB-CAF23D6781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1CF0EFA-3A64-0EAB-2E03-CDDA0BADA3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03CA29E-C8F0-A521-43BA-4A4729508530}"/>
              </a:ext>
            </a:extLst>
          </p:cNvPr>
          <p:cNvSpPr txBox="1"/>
          <p:nvPr/>
        </p:nvSpPr>
        <p:spPr>
          <a:xfrm>
            <a:off x="1659602" y="64856"/>
            <a:ext cx="23310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Infrastrukturni</a:t>
            </a:r>
            <a:r>
              <a:rPr lang="en-US" b="1" dirty="0"/>
              <a:t> </a:t>
            </a:r>
            <a:r>
              <a:rPr lang="en-US" b="1" dirty="0" err="1"/>
              <a:t>iskorak</a:t>
            </a:r>
            <a:endParaRPr lang="bs-Latn-BA" b="1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6F55004-CDA1-693A-6A2A-181498F3316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40814" y="1556135"/>
            <a:ext cx="9768840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☁️</a:t>
            </a:r>
            <a:r>
              <a:rPr kumimoji="0" lang="bs-Latn-BA" altLang="en-US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Vlastiti</a:t>
            </a:r>
            <a:r>
              <a:rPr kumimoji="0" lang="en-US" altLang="en-US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resursi</a:t>
            </a:r>
            <a:r>
              <a:rPr kumimoji="0" lang="en-US" altLang="en-US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</a:t>
            </a:r>
            <a:r>
              <a:rPr kumimoji="0" lang="en-US" altLang="en-US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bs-Latn-BA" dirty="0" err="1"/>
              <a:t>Savremeni</a:t>
            </a:r>
            <a:r>
              <a:rPr lang="bs-Latn-BA" dirty="0"/>
              <a:t> Data Centar u Zgradi Vlade </a:t>
            </a:r>
            <a:r>
              <a:rPr lang="bs-Latn-BA" dirty="0" err="1"/>
              <a:t>FBiH</a:t>
            </a:r>
            <a:r>
              <a:rPr lang="bs-Latn-BA" dirty="0"/>
              <a:t> – prelazak na novu opremu.</a:t>
            </a:r>
            <a:endParaRPr kumimoji="0" lang="en-US" altLang="en-US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💻 </a:t>
            </a:r>
            <a:r>
              <a:rPr kumimoji="0" lang="en-US" altLang="en-US" b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Oprema</a:t>
            </a:r>
            <a:r>
              <a:rPr kumimoji="0" lang="en-US" altLang="en-US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</a:t>
            </a:r>
            <a:r>
              <a:rPr kumimoji="0" lang="en-US" altLang="en-US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bs-Latn-BA" altLang="en-US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</a:t>
            </a:r>
            <a:r>
              <a:rPr lang="bs-Latn-BA" dirty="0"/>
              <a:t>erverska i mrežna infrastruktura (HPE, </a:t>
            </a:r>
            <a:r>
              <a:rPr lang="bs-Latn-BA" dirty="0" err="1"/>
              <a:t>Fortinet</a:t>
            </a:r>
            <a:r>
              <a:rPr lang="bs-Latn-BA" dirty="0"/>
              <a:t>, Cisco), nova oprema za CSR korisnike.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🔒Sigurnost:</a:t>
            </a:r>
            <a:r>
              <a:rPr kumimoji="0" lang="en-US" altLang="en-US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bs-Latn-BA" dirty="0"/>
              <a:t>Zaštita ličnih podataka, usklađenost sa Zakonom o zaštiti podataka, ISO 27001.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dirty="0"/>
              <a:t>⚙️</a:t>
            </a:r>
            <a:r>
              <a:rPr kumimoji="0" lang="en-US" altLang="en-US" b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Stabilnost</a:t>
            </a:r>
            <a:r>
              <a:rPr kumimoji="0" lang="en-US" altLang="en-US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</a:t>
            </a:r>
            <a:r>
              <a:rPr kumimoji="0" lang="en-US" altLang="en-US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pl-PL" dirty="0"/>
              <a:t>Visoka dostupnost (24/7), DR lokacija za sve servise.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l-PL" i="1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bs-Latn-BA" b="1" dirty="0"/>
              <a:t>S</a:t>
            </a:r>
            <a:r>
              <a:rPr lang="bs-Latn-BA" b="1" i="1" dirty="0"/>
              <a:t>igurnost, stabilnost i pouzdana infrastruktura – temelj </a:t>
            </a:r>
            <a:r>
              <a:rPr lang="bs-Latn-BA" b="1" i="1" dirty="0" err="1"/>
              <a:t>interoperabilnog</a:t>
            </a:r>
            <a:r>
              <a:rPr lang="bs-Latn-BA" b="1" i="1" dirty="0"/>
              <a:t> ekosistema.</a:t>
            </a:r>
            <a:endParaRPr kumimoji="0" lang="en-US" altLang="en-US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D9A66C-7A2F-4ED8-4BF2-46D7FFF8B9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475" y="85234"/>
            <a:ext cx="1106524" cy="6979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B7AEB4A-0053-603B-C3A3-5FAACF518C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04" y="85235"/>
            <a:ext cx="940370" cy="69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781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AD177-0A48-8256-96C8-393B242B4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CF798-ABC0-09A5-848F-158A773D1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79" y="564150"/>
            <a:ext cx="9888071" cy="1316736"/>
          </a:xfrm>
        </p:spPr>
        <p:txBody>
          <a:bodyPr>
            <a:normAutofit/>
          </a:bodyPr>
          <a:lstStyle/>
          <a:p>
            <a:r>
              <a:rPr lang="en-US" b="1" dirty="0"/>
              <a:t>Od </a:t>
            </a:r>
            <a:r>
              <a:rPr lang="en-US" b="1" dirty="0" err="1"/>
              <a:t>iskustva</a:t>
            </a:r>
            <a:r>
              <a:rPr lang="en-US" b="1" dirty="0"/>
              <a:t> do </a:t>
            </a:r>
            <a:r>
              <a:rPr lang="en-US" b="1" dirty="0" err="1"/>
              <a:t>digitalne</a:t>
            </a:r>
            <a:r>
              <a:rPr lang="en-US" b="1" dirty="0"/>
              <a:t> </a:t>
            </a:r>
            <a:r>
              <a:rPr lang="en-US" b="1" dirty="0" err="1"/>
              <a:t>transformacije</a:t>
            </a:r>
            <a:endParaRPr lang="bs-Latn-BA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B05EE9-2BB3-6FD0-7039-89BD8F8022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7F1A5BE-B057-8DEB-BD0F-C2D7EB5276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1BEBD0B-DA4A-D8E3-C995-911D2F6530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3FDABC4-C42F-28D5-4D9F-4239DBBD8230}"/>
              </a:ext>
            </a:extLst>
          </p:cNvPr>
          <p:cNvSpPr txBox="1"/>
          <p:nvPr/>
        </p:nvSpPr>
        <p:spPr>
          <a:xfrm>
            <a:off x="1659602" y="64856"/>
            <a:ext cx="5448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dirty="0"/>
              <a:t>Od IS SOTAC do eAward-DIP-</a:t>
            </a:r>
            <a:r>
              <a:rPr lang="en-US" dirty="0"/>
              <a:t>a, </a:t>
            </a:r>
            <a:r>
              <a:rPr lang="bs-Latn-BA" dirty="0"/>
              <a:t>prelazni period i nova era</a:t>
            </a:r>
            <a:endParaRPr lang="bs-Latn-BA" b="1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923587F-0E26-1E2C-A7E8-53EDF0CEA7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711246" y="1665443"/>
            <a:ext cx="10480754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bs-Latn-BA" b="1" dirty="0"/>
              <a:t>20 godina iskustva </a:t>
            </a:r>
            <a:r>
              <a:rPr lang="bs-Latn-BA" dirty="0"/>
              <a:t>– IS SOTAC kao temelj i pouzdano naslijeđe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b="1" dirty="0" err="1"/>
              <a:t>Prelazni</a:t>
            </a:r>
            <a:r>
              <a:rPr lang="en-US" b="1" dirty="0"/>
              <a:t> period </a:t>
            </a:r>
            <a:r>
              <a:rPr lang="en-US" dirty="0"/>
              <a:t>– </a:t>
            </a:r>
            <a:r>
              <a:rPr lang="en-US" dirty="0" err="1"/>
              <a:t>postepeno</a:t>
            </a:r>
            <a:r>
              <a:rPr lang="en-US" dirty="0"/>
              <a:t> </a:t>
            </a:r>
            <a:r>
              <a:rPr lang="en-US" dirty="0" err="1"/>
              <a:t>gašenje</a:t>
            </a:r>
            <a:r>
              <a:rPr lang="en-US" dirty="0"/>
              <a:t> </a:t>
            </a:r>
            <a:r>
              <a:rPr lang="en-US" dirty="0" err="1"/>
              <a:t>starog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očuvanje</a:t>
            </a:r>
            <a:r>
              <a:rPr lang="en-US" dirty="0"/>
              <a:t> </a:t>
            </a:r>
            <a:endParaRPr lang="bs-Latn-BA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dirty="0" err="1"/>
              <a:t>podataka</a:t>
            </a:r>
            <a:r>
              <a:rPr lang="en-US" dirty="0"/>
              <a:t> i </a:t>
            </a:r>
            <a:r>
              <a:rPr lang="en-US" dirty="0" err="1"/>
              <a:t>kontinuiteta</a:t>
            </a:r>
            <a:r>
              <a:rPr lang="en-US" dirty="0"/>
              <a:t> rada</a:t>
            </a:r>
            <a:endParaRPr lang="bs-Latn-BA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b="1" dirty="0"/>
              <a:t>D</a:t>
            </a:r>
            <a:r>
              <a:rPr lang="bs-Latn-BA" b="1" dirty="0"/>
              <a:t>igitaliz</a:t>
            </a:r>
            <a:r>
              <a:rPr lang="en-US" b="1" dirty="0" err="1"/>
              <a:t>acija</a:t>
            </a:r>
            <a:r>
              <a:rPr lang="en-US" b="1" dirty="0"/>
              <a:t> i </a:t>
            </a:r>
            <a:r>
              <a:rPr lang="en-US" b="1" dirty="0" err="1"/>
              <a:t>unapređenje</a:t>
            </a:r>
            <a:r>
              <a:rPr lang="en-US" b="1" dirty="0"/>
              <a:t> </a:t>
            </a:r>
            <a:r>
              <a:rPr lang="en-US" b="1" dirty="0" err="1"/>
              <a:t>procesa</a:t>
            </a:r>
            <a:r>
              <a:rPr lang="en-US" b="1" dirty="0"/>
              <a:t>: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b="1" dirty="0"/>
              <a:t>🗂️ </a:t>
            </a:r>
            <a:r>
              <a:rPr lang="en-US" dirty="0"/>
              <a:t>DMS/CMS – </a:t>
            </a:r>
            <a:r>
              <a:rPr lang="en-US" dirty="0" err="1"/>
              <a:t>eAward</a:t>
            </a:r>
            <a:r>
              <a:rPr lang="en-US" dirty="0"/>
              <a:t>-DIP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implementiran</a:t>
            </a:r>
            <a:r>
              <a:rPr lang="en-US" dirty="0"/>
              <a:t> DMS/CMS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bs-Latn-BA" dirty="0"/>
              <a:t>🌐 DIP – interoperabilnost i </a:t>
            </a:r>
            <a:r>
              <a:rPr lang="en-US" dirty="0" err="1"/>
              <a:t>preuzimanje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bs-Latn-BA" dirty="0"/>
              <a:t> web ser</a:t>
            </a:r>
            <a:r>
              <a:rPr lang="en-US" dirty="0"/>
              <a:t>v</a:t>
            </a:r>
            <a:r>
              <a:rPr lang="bs-Latn-BA" dirty="0"/>
              <a:t>isa</a:t>
            </a:r>
            <a:endParaRPr lang="bs-Latn-BA" altLang="en-US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bs-Latn-BA" dirty="0"/>
              <a:t>✅ KEP – pravna sigurnost i povjerenje </a:t>
            </a:r>
            <a:r>
              <a:rPr lang="bs-Latn-BA" sz="2400" dirty="0"/>
              <a:t>(digitalni potpis i pravna valjanost)</a:t>
            </a:r>
            <a:endParaRPr lang="bs-Latn-BA" sz="4400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bs-Latn-BA" dirty="0"/>
              <a:t>📊 BI – pametna analitika i donošenje odluka </a:t>
            </a:r>
            <a:r>
              <a:rPr lang="bs-Latn-BA" sz="2000" dirty="0"/>
              <a:t>(b</a:t>
            </a:r>
            <a:r>
              <a:rPr lang="en-US" sz="2000" dirty="0"/>
              <a:t>ko</a:t>
            </a:r>
            <a:r>
              <a:rPr lang="bs-Latn-BA" sz="2000" dirty="0"/>
              <a:t>olje planiranje i izvještavanje)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b="1" i="1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b="1" i="1" dirty="0"/>
              <a:t>Od </a:t>
            </a:r>
            <a:r>
              <a:rPr lang="en-US" altLang="en-US" b="1" i="1" dirty="0" err="1"/>
              <a:t>pouzdanog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iskustva</a:t>
            </a:r>
            <a:r>
              <a:rPr lang="en-US" altLang="en-US" b="1" i="1" dirty="0"/>
              <a:t> do </a:t>
            </a:r>
            <a:r>
              <a:rPr lang="en-US" altLang="en-US" b="1" i="1" dirty="0" err="1"/>
              <a:t>interoperabilne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budućnosti</a:t>
            </a:r>
            <a:r>
              <a:rPr lang="en-US" altLang="en-US" b="1" i="1" dirty="0"/>
              <a:t> – </a:t>
            </a:r>
            <a:r>
              <a:rPr lang="en-US" altLang="en-US" b="1" i="1" dirty="0" err="1"/>
              <a:t>zajedno</a:t>
            </a:r>
            <a:r>
              <a:rPr lang="en-US" altLang="en-US" b="1" i="1" dirty="0"/>
              <a:t> </a:t>
            </a:r>
            <a:endParaRPr lang="bs-Latn-BA" altLang="en-US" b="1" i="1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b="1" i="1" dirty="0" err="1"/>
              <a:t>digitaliziramo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Federaciju</a:t>
            </a:r>
            <a:r>
              <a:rPr lang="en-US" altLang="en-US" b="1" i="1" dirty="0"/>
              <a:t> BiH.</a:t>
            </a:r>
            <a:endParaRPr kumimoji="0" lang="en-US" altLang="en-US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781B87-53CD-F7C9-D3AD-83D226D361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475" y="85234"/>
            <a:ext cx="1106524" cy="6979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E80D53-FFDA-805B-A5EB-6D5208DBF6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04" y="85235"/>
            <a:ext cx="940370" cy="69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977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82281-21DC-A880-3688-049CFBCE5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84418-2636-6410-7DC7-623C1CF1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99" y="1877567"/>
            <a:ext cx="9888071" cy="631049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Spremni</a:t>
            </a:r>
            <a:r>
              <a:rPr lang="en-US" b="1" dirty="0"/>
              <a:t> za </a:t>
            </a:r>
            <a:r>
              <a:rPr lang="en-US" b="1" dirty="0" err="1"/>
              <a:t>evropsku</a:t>
            </a:r>
            <a:r>
              <a:rPr lang="en-US" b="1" dirty="0"/>
              <a:t> </a:t>
            </a:r>
            <a:r>
              <a:rPr lang="en-US" b="1" dirty="0" err="1"/>
              <a:t>digitalnu</a:t>
            </a:r>
            <a:r>
              <a:rPr lang="en-US" b="1" dirty="0"/>
              <a:t> </a:t>
            </a:r>
            <a:r>
              <a:rPr lang="en-US" b="1" dirty="0" err="1"/>
              <a:t>budućnost</a:t>
            </a:r>
            <a:r>
              <a:rPr lang="bs-Latn-BA" b="1" dirty="0"/>
              <a:t>!</a:t>
            </a:r>
            <a:br>
              <a:rPr lang="bs-Latn-BA" b="1" dirty="0"/>
            </a:br>
            <a:br>
              <a:rPr lang="bs-Latn-BA" b="1" dirty="0"/>
            </a:br>
            <a:endParaRPr lang="bs-Latn-BA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5AE15B-B3EB-FF1E-C636-087D622BD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58BD478-F564-2678-D75D-40BFE131B9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306372B-646E-2571-1DCB-412693336C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2136B77-3A2D-A9FF-F87E-1FCA78F95B2F}"/>
              </a:ext>
            </a:extLst>
          </p:cNvPr>
          <p:cNvSpPr txBox="1"/>
          <p:nvPr/>
        </p:nvSpPr>
        <p:spPr>
          <a:xfrm>
            <a:off x="1659602" y="64856"/>
            <a:ext cx="4160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Zaključak</a:t>
            </a:r>
            <a:r>
              <a:rPr lang="bs-Latn-BA" b="1" dirty="0"/>
              <a:t>-Spremni za digitalnu budućnost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59EE0B9-CD23-8DFF-C2BE-ACDC2927F67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97922" y="2293175"/>
            <a:ext cx="9858789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dirty="0" err="1"/>
              <a:t>Sva</a:t>
            </a:r>
            <a:r>
              <a:rPr lang="en-US" dirty="0"/>
              <a:t> </a:t>
            </a:r>
            <a:r>
              <a:rPr lang="en-US" dirty="0" err="1"/>
              <a:t>vaša</a:t>
            </a:r>
            <a:r>
              <a:rPr lang="en-US" dirty="0"/>
              <a:t> </a:t>
            </a:r>
            <a:r>
              <a:rPr lang="pl-PL" dirty="0"/>
              <a:t>pitanja</a:t>
            </a:r>
            <a:r>
              <a:rPr lang="en-US" dirty="0"/>
              <a:t> i </a:t>
            </a:r>
            <a:r>
              <a:rPr lang="en-US" dirty="0" err="1"/>
              <a:t>zahtjeve</a:t>
            </a:r>
            <a:r>
              <a:rPr lang="pl-PL" dirty="0"/>
              <a:t> </a:t>
            </a:r>
            <a:r>
              <a:rPr lang="en-US" dirty="0" err="1"/>
              <a:t>možete</a:t>
            </a:r>
            <a:r>
              <a:rPr lang="en-US" dirty="0"/>
              <a:t> </a:t>
            </a:r>
            <a:r>
              <a:rPr lang="en-US" dirty="0" err="1"/>
              <a:t>uputiti</a:t>
            </a:r>
            <a:r>
              <a:rPr lang="en-US" dirty="0"/>
              <a:t> </a:t>
            </a:r>
            <a:r>
              <a:rPr lang="pl-PL" dirty="0"/>
              <a:t>naš</a:t>
            </a:r>
            <a:r>
              <a:rPr lang="en-US" dirty="0" err="1"/>
              <a:t>em</a:t>
            </a:r>
            <a:r>
              <a:rPr lang="pl-PL" dirty="0"/>
              <a:t> tim</a:t>
            </a:r>
            <a:r>
              <a:rPr lang="en-US" dirty="0"/>
              <a:t>u</a:t>
            </a:r>
            <a:r>
              <a:rPr lang="pl-PL" dirty="0"/>
              <a:t> za podršku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</a:t>
            </a:r>
            <a:endParaRPr kumimoji="0" lang="bs-Latn-BA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bs-Latn-BA" altLang="en-US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bs-Latn-BA" altLang="en-US" dirty="0"/>
              <a:t>      </a:t>
            </a:r>
            <a:r>
              <a:rPr lang="bs-Latn-BA" altLang="en-US" dirty="0" err="1">
                <a:solidFill>
                  <a:schemeClr val="accent5">
                    <a:lumMod val="75000"/>
                  </a:schemeClr>
                </a:solidFill>
              </a:rPr>
              <a:t>eAward</a:t>
            </a:r>
            <a:r>
              <a:rPr lang="bs-Latn-BA" altLang="en-US" dirty="0">
                <a:solidFill>
                  <a:schemeClr val="accent5">
                    <a:lumMod val="75000"/>
                  </a:schemeClr>
                </a:solidFill>
              </a:rPr>
              <a:t>-DIP podrška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📧:</a:t>
            </a:r>
            <a:r>
              <a:rPr lang="en-US" altLang="en-US" dirty="0"/>
              <a:t> </a:t>
            </a:r>
            <a:r>
              <a:rPr kumimoji="0" lang="bs-Latn-BA" altLang="en-US" b="0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eaward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@fmrsp.gov.ba</a:t>
            </a:r>
            <a:endParaRPr kumimoji="0" lang="bs-Latn-BA" altLang="en-US" b="0" i="0" u="none" strike="noStrike" cap="none" normalizeH="0" baseline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dirty="0"/>
              <a:t>📞: 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033-661-77</a:t>
            </a:r>
            <a:r>
              <a:rPr lang="bs-Latn-BA" altLang="en-US" dirty="0">
                <a:solidFill>
                  <a:schemeClr val="accent5">
                    <a:lumMod val="75000"/>
                  </a:schemeClr>
                </a:solidFill>
              </a:rPr>
              <a:t>4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bs-Latn-BA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Hvala </a:t>
            </a:r>
            <a:r>
              <a:rPr kumimoji="0" lang="en-US" altLang="en-US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na</a:t>
            </a:r>
            <a:r>
              <a:rPr kumimoji="0" lang="en-US" altLang="en-US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doprinosu</a:t>
            </a:r>
            <a:r>
              <a:rPr kumimoji="0" lang="en-US" altLang="en-US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modernizaciji</a:t>
            </a:r>
            <a:r>
              <a:rPr kumimoji="0" lang="en-US" altLang="en-US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Federacije</a:t>
            </a:r>
            <a:r>
              <a:rPr kumimoji="0" lang="en-US" altLang="en-US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BiH</a:t>
            </a:r>
            <a:r>
              <a:rPr kumimoji="0" lang="bs-Latn-BA" altLang="en-US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-digitalizacija je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bs-Latn-BA" altLang="en-US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naš zajednički cilj</a:t>
            </a:r>
            <a:r>
              <a:rPr kumimoji="0" lang="bs-Latn-BA" altLang="en-US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!</a:t>
            </a:r>
            <a:endParaRPr kumimoji="0" lang="en-US" altLang="en-US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B9E7E7C1-0960-49F1-2434-83FBD5BE9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📧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5F69EA-D340-036E-E9B9-B3BD3ECB5F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00268" y="3252112"/>
            <a:ext cx="410380" cy="3537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0E7703-9797-2E11-D86D-4226066F20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475" y="85234"/>
            <a:ext cx="1106524" cy="6979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5DDD24-0386-FD99-82DB-3E17211B74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04" y="85235"/>
            <a:ext cx="940370" cy="69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546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</TotalTime>
  <Words>508</Words>
  <Application>Microsoft Office PowerPoint</Application>
  <PresentationFormat>Widescreen</PresentationFormat>
  <Paragraphs>75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eAward-DIP</vt:lpstr>
      <vt:lpstr>Nova era digitalne socijalne zaštite u FBiH</vt:lpstr>
      <vt:lpstr>Korak po korak ka jedinstvenom ekosistemu</vt:lpstr>
      <vt:lpstr>Pouzdanost i sigurnost digitalne platforme</vt:lpstr>
      <vt:lpstr>Od iskustva do digitalne transformacije</vt:lpstr>
      <vt:lpstr>Spremni za evropsku digitalnu budućnost!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Emir Causevic</dc:creator>
  <cp:lastModifiedBy>Muris Cickusic</cp:lastModifiedBy>
  <cp:revision>121</cp:revision>
  <dcterms:created xsi:type="dcterms:W3CDTF">2026-04-06T09:37:31Z</dcterms:created>
  <dcterms:modified xsi:type="dcterms:W3CDTF">2026-04-08T21:03:42Z</dcterms:modified>
</cp:coreProperties>
</file>