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1" r:id="rId5"/>
    <p:sldId id="262" r:id="rId6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E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2019" autoAdjust="0"/>
  </p:normalViewPr>
  <p:slideViewPr>
    <p:cSldViewPr snapToGrid="0">
      <p:cViewPr>
        <p:scale>
          <a:sx n="44" d="100"/>
          <a:sy n="44" d="100"/>
        </p:scale>
        <p:origin x="148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926A3-4A34-423E-A6AD-5BD17ACE1A35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3FCF-8B9D-494B-AC3C-508176765BA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20610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1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842711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2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73032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3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88987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299A1-1365-5A1D-80C8-461CB34BE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6060D1-2B02-4B74-933B-A87C6AE15E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BBFD8-77CB-0A1E-A920-C3CB4AA57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3FC26-BFD1-0946-42E9-276C0D739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4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89477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94EB3-0EAA-4C2B-435B-5B4D67932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472A08-3E79-970C-66C0-3551E00314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27EE13-E3B8-E3F3-A636-65A0D01718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EAEC2-9FDB-9F09-3A95-FD740B8421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5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59667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BA6CB-F2DF-742E-FA16-5BE62E347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A4E8E8-5ABF-047D-DEA2-272FE2A0F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6FB8D-C742-BA51-E242-64179F8CE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6DC94-F3F6-C1C1-4E45-55B6CD60E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F60A1-A493-5EA4-FD98-F6491560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737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A9583-AC5B-9D11-9811-CB7CE94E5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A9E7FC-4349-5FAF-B1B6-2CADF06663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E77DB-6A47-50AB-E661-EF0C8062C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36E1C-D9FE-6758-086B-6D7F63960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DB031-BAF0-C244-B6F2-C16774453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5312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4F32C0-3D77-31F4-9C62-493FDD281A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627826-578A-A069-E45D-7760505E1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4B113-73ED-9CD3-DD4A-5155706F7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3E818-5324-F453-2D19-9CA3A05B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F285E-0106-4D9B-F796-F2CD54D2F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8952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D140-34A3-600D-A7DF-5E754C813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1EE82-93DB-DC96-9903-F92040FC1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A0D1B-8F17-F44E-6C9A-58CB0A6CA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8DB2C-F736-FF72-34CB-929C0CB03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66064-C54E-35AA-62BF-95F7725AC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31656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32270-EE76-6AA0-962A-D40134E33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5E0DD1-53B7-2509-20BE-2E61D2A19C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D91A3-0D4E-2331-8798-B89CD2470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B6599-6DD2-1ADA-9FF0-BE255A477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D7CEC-BE63-2D37-B388-1123413FB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8677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4395B-E6C0-A57B-2FB1-AA66B751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DD033-52F9-C595-DC5A-48D7372CE3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E892D9-5CA8-E6AA-6570-7A035EB7D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48D5C-F393-E7B3-5A9C-5B2E3284F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9F9AD-D1A4-F762-1935-FC5A2F763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ACC6C-C167-A5E2-0233-E5F3E1018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10139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89219-4629-A0CE-88BF-CD56D2165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0D6E23-67AD-A563-D854-9F9CC90C7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E9BDEA-1996-73D6-2005-7E3FA86A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E0337B-5765-2ED3-8C97-D679A5407E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A796C6-051B-E731-D56C-07EF3A86E7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F10E2F-6946-AC62-0D1C-023ECF8CF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058699-6611-BA20-269B-ED33E1839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9B36E0-3A58-C96D-E4C9-04BCF2B20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97695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978CE-17CD-4E43-9B95-534E773EA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31B079-DB5F-C87C-7FFF-8041B727C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3D802-E2AF-A05F-CD6C-2D15A6D78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AC4232-8236-6C65-623F-8749BC85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93529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47D299-662E-DDDC-AB12-48EB2D50B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EA16D6-9B83-6EA9-A16C-C028BBCA7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9CA66B-5A36-A39B-8F85-7D71C63DC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9301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70CB1-BC64-3E2C-4174-D23B94B82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7A7B2-11FF-368F-2D5C-FFA98F836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F86043-80DE-96FB-0861-E6E77D820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070804-FCE3-E34F-46B9-B4377A247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5A1F3-0FA7-2397-ACB0-771C3AD75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019F93-D13B-B570-02D0-FC0E3AF06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514712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7DA8-5E3F-A575-3715-5154749A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1163B-712D-1479-DA22-809BDBF1C5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A0C77D-A1ED-75D1-BCC2-B36F5328F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E59582-689A-4D79-0E55-C5A51BCBC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A274B-FACF-284D-101E-A8507DCD8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8D6037-08FF-87DC-1D91-7B5E4965F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79730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EE8525-4B4B-FC9D-F3D9-6FC79B5B1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2EC71-D8C2-DFAB-15F7-2083DE086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95227-C360-4701-7FCD-DDDE98DA69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A561A-EDCD-DED2-C81A-F981EC325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12BC37-E9E6-2151-2851-71D7421F9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005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9B84CE-371C-E521-7C22-16D7DC264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374" y="0"/>
            <a:ext cx="575862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B3DDF9-378B-9D43-02CB-96766858BB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261" y="974817"/>
            <a:ext cx="5522259" cy="986082"/>
          </a:xfrm>
        </p:spPr>
        <p:txBody>
          <a:bodyPr/>
          <a:lstStyle/>
          <a:p>
            <a:r>
              <a:rPr lang="bs-Latn-BA" b="1" dirty="0" err="1"/>
              <a:t>eAward</a:t>
            </a:r>
            <a:r>
              <a:rPr lang="bs-Latn-BA" b="1" dirty="0"/>
              <a:t>-DIP</a:t>
            </a:r>
            <a:endParaRPr lang="bs-Latn-B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08E3D6-928E-23D4-7C9F-8E71A5C213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001" y="1948816"/>
            <a:ext cx="5522259" cy="936680"/>
          </a:xfrm>
        </p:spPr>
        <p:txBody>
          <a:bodyPr>
            <a:normAutofit/>
          </a:bodyPr>
          <a:lstStyle/>
          <a:p>
            <a:r>
              <a:rPr lang="pl-PL" sz="2000" dirty="0"/>
              <a:t>Regionalna obuka za rad u eAward</a:t>
            </a:r>
            <a:r>
              <a:rPr lang="en-US" sz="2000" dirty="0"/>
              <a:t>-</a:t>
            </a:r>
            <a:r>
              <a:rPr lang="pl-PL" sz="2000" dirty="0"/>
              <a:t>DIP</a:t>
            </a:r>
            <a:r>
              <a:rPr lang="en-US" sz="2000" dirty="0"/>
              <a:t>-u</a:t>
            </a:r>
            <a:endParaRPr lang="bs-Latn-BA" sz="200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AE162C6-B76C-83BD-2E66-15D701662D58}"/>
              </a:ext>
            </a:extLst>
          </p:cNvPr>
          <p:cNvSpPr txBox="1">
            <a:spLocks/>
          </p:cNvSpPr>
          <p:nvPr/>
        </p:nvSpPr>
        <p:spPr>
          <a:xfrm>
            <a:off x="493059" y="4093740"/>
            <a:ext cx="5522259" cy="423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s-Latn-B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1296A5-4D4E-1168-8155-97C42A7588F2}"/>
              </a:ext>
            </a:extLst>
          </p:cNvPr>
          <p:cNvSpPr txBox="1"/>
          <p:nvPr/>
        </p:nvSpPr>
        <p:spPr>
          <a:xfrm>
            <a:off x="264459" y="2188001"/>
            <a:ext cx="5831541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/>
          </a:p>
          <a:p>
            <a:pPr algn="ctr"/>
            <a:r>
              <a:rPr lang="en-US" sz="3200" b="1" dirty="0" err="1"/>
              <a:t>Zajednički</a:t>
            </a:r>
            <a:r>
              <a:rPr lang="en-US" sz="3200" b="1" dirty="0"/>
              <a:t> </a:t>
            </a:r>
            <a:r>
              <a:rPr lang="en-US" sz="3200" b="1" dirty="0" err="1"/>
              <a:t>zaključci</a:t>
            </a:r>
            <a:r>
              <a:rPr lang="en-US" sz="3200" b="1" dirty="0"/>
              <a:t> i roadmap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b="1" dirty="0" err="1"/>
              <a:t>Prezentator</a:t>
            </a:r>
            <a:r>
              <a:rPr lang="en-US" sz="2000" b="1" dirty="0"/>
              <a:t>:</a:t>
            </a:r>
            <a:endParaRPr lang="en-US" sz="2000" dirty="0"/>
          </a:p>
          <a:p>
            <a:r>
              <a:rPr lang="en-US" sz="2000" b="1" dirty="0"/>
              <a:t>Muris Čičkušić</a:t>
            </a:r>
          </a:p>
          <a:p>
            <a:r>
              <a:rPr lang="en-US" sz="2000" b="1" dirty="0" err="1"/>
              <a:t>Federalno</a:t>
            </a:r>
            <a:r>
              <a:rPr lang="en-US" sz="2000" b="1" dirty="0"/>
              <a:t> </a:t>
            </a:r>
            <a:r>
              <a:rPr lang="en-US" sz="2000" b="1" dirty="0" err="1"/>
              <a:t>minisarstvo</a:t>
            </a:r>
            <a:r>
              <a:rPr lang="en-US" sz="2000" b="1" dirty="0"/>
              <a:t> rada i socijalne politike</a:t>
            </a:r>
            <a:endParaRPr lang="en-US" sz="2000" dirty="0"/>
          </a:p>
          <a:p>
            <a:endParaRPr lang="bs-Latn-B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8DFBBC-E8E3-18AC-A03F-F2BC92AA26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680279"/>
              </p:ext>
            </p:extLst>
          </p:nvPr>
        </p:nvGraphicFramePr>
        <p:xfrm>
          <a:off x="4856765" y="5789174"/>
          <a:ext cx="812515" cy="94081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12515">
                  <a:extLst>
                    <a:ext uri="{9D8B030D-6E8A-4147-A177-3AD203B41FA5}">
                      <a16:colId xmlns:a16="http://schemas.microsoft.com/office/drawing/2014/main" val="3262691571"/>
                    </a:ext>
                  </a:extLst>
                </a:gridCol>
              </a:tblGrid>
              <a:tr h="57505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bs-Latn-BA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1798323"/>
                  </a:ext>
                </a:extLst>
              </a:tr>
              <a:tr h="21353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l-PL" sz="800" dirty="0">
                          <a:effectLst/>
                        </a:rPr>
                        <a:t>Implemented by EPRD consortium</a:t>
                      </a:r>
                      <a:endParaRPr lang="bs-Latn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689948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CEBDFF1-9B04-D237-6695-1F66098FB7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93" y="5910626"/>
            <a:ext cx="940370" cy="6979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53F104-0CCD-85CD-3DFA-C2B7416CBB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524" y="5887229"/>
            <a:ext cx="1106524" cy="6979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9D7BD8-138A-1CCC-FBE4-C5371BEFC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6493" y="5887229"/>
            <a:ext cx="1495425" cy="61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839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BBA50-FAA0-6646-F5CF-E40BE0431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4"/>
            <a:ext cx="9888071" cy="1227171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latin typeface="+mn-lt"/>
              </a:rPr>
              <a:t>Modernizacija</a:t>
            </a:r>
            <a:r>
              <a:rPr lang="en-US" b="1" dirty="0">
                <a:latin typeface="+mn-lt"/>
              </a:rPr>
              <a:t> je </a:t>
            </a:r>
            <a:r>
              <a:rPr lang="en-US" b="1" dirty="0" err="1">
                <a:latin typeface="+mn-lt"/>
              </a:rPr>
              <a:t>preduslov</a:t>
            </a:r>
            <a:r>
              <a:rPr lang="en-US" b="1" dirty="0">
                <a:latin typeface="+mn-lt"/>
              </a:rPr>
              <a:t> za </a:t>
            </a:r>
            <a:r>
              <a:rPr lang="en-US" b="1" dirty="0" err="1">
                <a:latin typeface="+mn-lt"/>
              </a:rPr>
              <a:t>digitalizaciju</a:t>
            </a:r>
            <a:endParaRPr lang="bs-Latn-BA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8E99B-585F-55F2-FFDB-248600467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8443" y="1730192"/>
            <a:ext cx="9593581" cy="4652629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dirty="0" err="1"/>
              <a:t>Nabvka</a:t>
            </a:r>
            <a:r>
              <a:rPr lang="en-US" altLang="en-US" dirty="0"/>
              <a:t> </a:t>
            </a:r>
            <a:r>
              <a:rPr lang="en-US" altLang="en-US" dirty="0" err="1"/>
              <a:t>kompletne</a:t>
            </a:r>
            <a:r>
              <a:rPr lang="en-US" altLang="en-US" dirty="0"/>
              <a:t> </a:t>
            </a:r>
            <a:r>
              <a:rPr lang="en-US" altLang="en-US" dirty="0" err="1"/>
              <a:t>opreme</a:t>
            </a:r>
            <a:r>
              <a:rPr lang="en-US" altLang="en-US" dirty="0"/>
              <a:t> za </a:t>
            </a:r>
            <a:r>
              <a:rPr lang="en-US" altLang="en-US" dirty="0" err="1"/>
              <a:t>sve</a:t>
            </a:r>
            <a:r>
              <a:rPr lang="en-US" altLang="en-US" dirty="0"/>
              <a:t> CSR: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/>
              <a:t>Mrežna</a:t>
            </a:r>
            <a:r>
              <a:rPr lang="en-US" altLang="en-US" dirty="0"/>
              <a:t> </a:t>
            </a:r>
            <a:r>
              <a:rPr lang="en-US" altLang="en-US" dirty="0" err="1"/>
              <a:t>oprema</a:t>
            </a:r>
            <a:r>
              <a:rPr lang="en-US" altLang="en-US" dirty="0"/>
              <a:t> (Rack, </a:t>
            </a:r>
            <a:r>
              <a:rPr lang="en-US" altLang="en-US" dirty="0" err="1"/>
              <a:t>kabliranje</a:t>
            </a:r>
            <a:r>
              <a:rPr lang="en-US" altLang="en-US" dirty="0"/>
              <a:t>, </a:t>
            </a:r>
            <a:r>
              <a:rPr lang="en-US" altLang="en-US" dirty="0" err="1"/>
              <a:t>switchevi</a:t>
            </a:r>
            <a:r>
              <a:rPr lang="en-US" altLang="en-US" dirty="0"/>
              <a:t>, </a:t>
            </a:r>
            <a:r>
              <a:rPr lang="en-US" altLang="en-US" dirty="0" err="1"/>
              <a:t>firewalli</a:t>
            </a:r>
            <a:r>
              <a:rPr lang="en-US" altLang="en-US" dirty="0"/>
              <a:t>, UPS-</a:t>
            </a:r>
            <a:r>
              <a:rPr lang="en-US" altLang="en-US" dirty="0" err="1"/>
              <a:t>ovi</a:t>
            </a:r>
            <a:r>
              <a:rPr lang="en-US" altLang="en-US" dirty="0"/>
              <a:t>)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AIO 24” </a:t>
            </a:r>
            <a:r>
              <a:rPr lang="en-US" altLang="en-US" dirty="0" err="1"/>
              <a:t>odgovarajuće</a:t>
            </a:r>
            <a:r>
              <a:rPr lang="en-US" altLang="en-US" dirty="0"/>
              <a:t> </a:t>
            </a:r>
            <a:r>
              <a:rPr lang="en-US" altLang="en-US" dirty="0" err="1"/>
              <a:t>konfiguracije</a:t>
            </a:r>
            <a:r>
              <a:rPr lang="en-US" altLang="en-US" dirty="0"/>
              <a:t>, </a:t>
            </a:r>
            <a:r>
              <a:rPr lang="en-US" altLang="en-US" dirty="0" err="1"/>
              <a:t>sa</a:t>
            </a:r>
            <a:r>
              <a:rPr lang="en-US" altLang="en-US" dirty="0"/>
              <a:t> </a:t>
            </a:r>
            <a:r>
              <a:rPr lang="en-US" altLang="en-US" dirty="0" err="1"/>
              <a:t>licenciranim</a:t>
            </a:r>
            <a:r>
              <a:rPr lang="en-US" altLang="en-US" dirty="0"/>
              <a:t> </a:t>
            </a:r>
            <a:r>
              <a:rPr lang="en-US" altLang="en-US" dirty="0" err="1"/>
              <a:t>softverom</a:t>
            </a:r>
            <a:r>
              <a:rPr lang="en-US" altLang="en-US" dirty="0"/>
              <a:t> (Win 11 i MS Office </a:t>
            </a:r>
            <a:r>
              <a:rPr lang="en-US" altLang="en-US" dirty="0" err="1"/>
              <a:t>paket</a:t>
            </a:r>
            <a:r>
              <a:rPr lang="en-US" altLang="en-US" dirty="0"/>
              <a:t>)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Endpoint security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/>
              <a:t>Brzi</a:t>
            </a:r>
            <a:r>
              <a:rPr lang="en-US" altLang="en-US" dirty="0"/>
              <a:t> </a:t>
            </a:r>
            <a:r>
              <a:rPr lang="en-US" altLang="en-US" dirty="0" err="1"/>
              <a:t>skeneri</a:t>
            </a:r>
            <a:endParaRPr lang="en-US" altLang="en-US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 err="1"/>
              <a:t>Printeri</a:t>
            </a:r>
            <a:endParaRPr lang="en-US" altLang="en-US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/>
              <a:t>KEP za </a:t>
            </a:r>
            <a:r>
              <a:rPr lang="en-US" altLang="en-US" dirty="0" err="1"/>
              <a:t>sva</a:t>
            </a:r>
            <a:r>
              <a:rPr lang="en-US" altLang="en-US" dirty="0"/>
              <a:t> </a:t>
            </a:r>
            <a:r>
              <a:rPr lang="en-US" altLang="en-US" dirty="0" err="1"/>
              <a:t>ovlaštena</a:t>
            </a:r>
            <a:r>
              <a:rPr lang="en-US" altLang="en-US" dirty="0"/>
              <a:t> </a:t>
            </a:r>
            <a:r>
              <a:rPr lang="en-US" altLang="en-US" dirty="0" err="1"/>
              <a:t>lica</a:t>
            </a:r>
            <a:endParaRPr lang="en-US" altLang="en-US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273DD0-D61D-75C5-4C87-3258F6507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458A15-B84D-2D11-6E20-8A3C95D3E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28F71F-36FE-A35B-BA8F-9B56007F0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F7BA7E9-6DD2-9E5D-61DE-F28AD97979D0}"/>
              </a:ext>
            </a:extLst>
          </p:cNvPr>
          <p:cNvSpPr txBox="1"/>
          <p:nvPr/>
        </p:nvSpPr>
        <p:spPr>
          <a:xfrm>
            <a:off x="1659602" y="64856"/>
            <a:ext cx="3022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Modernizacija</a:t>
            </a:r>
            <a:r>
              <a:rPr lang="en-US" b="1" dirty="0"/>
              <a:t> </a:t>
            </a:r>
            <a:r>
              <a:rPr lang="en-US" b="1" dirty="0" err="1"/>
              <a:t>infrastrukture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1FC0F0-2223-2A25-7AC8-9C5B1C2AAB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C06029-4500-904A-6F2B-E2D24A077E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146" y="8523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1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A70F6-7312-EEDA-A07B-8D954A9D2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0E7F-59E7-D83B-9EF4-0FD7EF200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2138" y="438406"/>
            <a:ext cx="9888071" cy="952638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Implementacija</a:t>
            </a:r>
            <a:r>
              <a:rPr lang="en-US" sz="4000" b="1" dirty="0"/>
              <a:t> i </a:t>
            </a:r>
            <a:r>
              <a:rPr lang="en-US" sz="4000" b="1" dirty="0" err="1"/>
              <a:t>rokovi</a:t>
            </a:r>
            <a:endParaRPr lang="en-US" sz="40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CCEC62-8A09-6FC4-DF46-DB6CA7C07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D32E05-0B6D-44CB-D02B-22E4C6AB2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6286732-10FC-71E2-B3C8-4D5CC49847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F20B8CF-C2E8-1BA0-DCFA-82157585D78B}"/>
              </a:ext>
            </a:extLst>
          </p:cNvPr>
          <p:cNvSpPr txBox="1"/>
          <p:nvPr/>
        </p:nvSpPr>
        <p:spPr>
          <a:xfrm>
            <a:off x="1659602" y="64856"/>
            <a:ext cx="3885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Potpuna</a:t>
            </a:r>
            <a:r>
              <a:rPr lang="en-US" b="1" dirty="0"/>
              <a:t> </a:t>
            </a:r>
            <a:r>
              <a:rPr lang="en-US" b="1" dirty="0" err="1"/>
              <a:t>implementacija</a:t>
            </a:r>
            <a:r>
              <a:rPr lang="en-US" b="1" dirty="0"/>
              <a:t> </a:t>
            </a:r>
            <a:r>
              <a:rPr lang="en-US" b="1" dirty="0" err="1"/>
              <a:t>eAward</a:t>
            </a:r>
            <a:r>
              <a:rPr lang="en-US" b="1" dirty="0"/>
              <a:t> DIP-a</a:t>
            </a:r>
            <a:endParaRPr lang="bs-Latn-BA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10B007-0855-9DE7-F681-E24CFC00CE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0192" y="4026839"/>
            <a:ext cx="269010" cy="4259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30717B-4408-9579-04D8-23BBB12E42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989" y="5682"/>
            <a:ext cx="940370" cy="6979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502E67-781D-E957-5230-F2CDEB0580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917" y="29264"/>
            <a:ext cx="1106524" cy="697906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0F85E6DE-6C1E-660B-7429-CCD81A5942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05470" y="1472293"/>
            <a:ext cx="9721850" cy="510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✅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Implementacija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završena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u 9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kantona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sistem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aktivan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 u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produkciji</a:t>
            </a:r>
            <a:r>
              <a:rPr lang="en-US" altLang="en-US" dirty="0"/>
              <a:t>, </a:t>
            </a:r>
            <a:r>
              <a:rPr lang="en-US" altLang="en-US" dirty="0" err="1"/>
              <a:t>potpisani</a:t>
            </a:r>
            <a:r>
              <a:rPr lang="en-US" altLang="en-US" dirty="0"/>
              <a:t> </a:t>
            </a:r>
            <a:r>
              <a:rPr lang="en-US" altLang="en-US" dirty="0" err="1"/>
              <a:t>sporazumi</a:t>
            </a:r>
            <a:r>
              <a:rPr lang="en-US" altLang="en-US" dirty="0"/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🚀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Kanton Sarajevo –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puštanje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u rad 13.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april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2026.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završna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faza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kantonalne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implementacije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🔄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Nakon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implementacije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slijedi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optimizacija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poboljšanje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performansi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stabilnosti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sistema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nivou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Federacije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🌐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Razvoj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integracija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novih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web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servisa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povećanje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interoperabilnosti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dostupnosti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usluga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📈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Jedinstvena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digitalna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platforma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sa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svim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funkcionalnostima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za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cijelu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Federaciju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BiH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strateški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cilj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sljedeći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korak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digitalne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transformacije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266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82281-21DC-A880-3688-049CFBCE5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84418-2636-6410-7DC7-623C1CF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3929" y="2840426"/>
            <a:ext cx="9888071" cy="631049"/>
          </a:xfrm>
        </p:spPr>
        <p:txBody>
          <a:bodyPr>
            <a:noAutofit/>
          </a:bodyPr>
          <a:lstStyle/>
          <a:p>
            <a:r>
              <a:rPr lang="en-US" sz="4000" b="1" dirty="0" err="1"/>
              <a:t>Garantni</a:t>
            </a:r>
            <a:r>
              <a:rPr lang="en-US" sz="4000" b="1" dirty="0"/>
              <a:t> period i post </a:t>
            </a:r>
            <a:r>
              <a:rPr lang="en-US" sz="4000" b="1" dirty="0" err="1"/>
              <a:t>garantni</a:t>
            </a:r>
            <a:r>
              <a:rPr lang="en-US" sz="4000" b="1" dirty="0"/>
              <a:t> period</a:t>
            </a:r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br>
              <a:rPr lang="en-US" sz="4000" b="1" dirty="0"/>
            </a:br>
            <a:endParaRPr lang="bs-Latn-BA" sz="40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5AE15B-B3EB-FF1E-C636-087D622BD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58BD478-F564-2678-D75D-40BFE131B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06372B-646E-2571-1DCB-412693336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2136B77-3A2D-A9FF-F87E-1FCA78F95B2F}"/>
              </a:ext>
            </a:extLst>
          </p:cNvPr>
          <p:cNvSpPr txBox="1"/>
          <p:nvPr/>
        </p:nvSpPr>
        <p:spPr>
          <a:xfrm>
            <a:off x="1659602" y="64856"/>
            <a:ext cx="1085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Garancija</a:t>
            </a:r>
            <a:endParaRPr lang="bs-Latn-BA" b="1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59EE0B9-CD23-8DFF-C2BE-ACDC2927F6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97955" y="2044936"/>
            <a:ext cx="9671348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 err="1"/>
              <a:t>Besplatne</a:t>
            </a:r>
            <a:r>
              <a:rPr lang="en-US" dirty="0"/>
              <a:t> </a:t>
            </a:r>
            <a:r>
              <a:rPr lang="en-US" dirty="0" err="1"/>
              <a:t>dorade</a:t>
            </a:r>
            <a:r>
              <a:rPr lang="en-US" dirty="0"/>
              <a:t> i </a:t>
            </a:r>
            <a:r>
              <a:rPr lang="en-US" dirty="0" err="1"/>
              <a:t>poboljšanja</a:t>
            </a:r>
            <a:r>
              <a:rPr lang="en-US" dirty="0"/>
              <a:t> u </a:t>
            </a:r>
            <a:r>
              <a:rPr lang="en-US" dirty="0" err="1"/>
              <a:t>garantnom</a:t>
            </a:r>
            <a:r>
              <a:rPr lang="en-US" dirty="0"/>
              <a:t> </a:t>
            </a:r>
            <a:r>
              <a:rPr lang="en-US" dirty="0" err="1"/>
              <a:t>periodu</a:t>
            </a:r>
            <a:r>
              <a:rPr lang="en-US" dirty="0"/>
              <a:t> do 31.07.2026.</a:t>
            </a:r>
            <a:br>
              <a:rPr lang="en-US" dirty="0"/>
            </a:br>
            <a:r>
              <a:rPr lang="en-US" dirty="0"/>
              <a:t>Bez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garantnog</a:t>
            </a:r>
            <a:r>
              <a:rPr lang="en-US" dirty="0"/>
              <a:t> </a:t>
            </a:r>
            <a:r>
              <a:rPr lang="en-US" dirty="0" err="1"/>
              <a:t>perioda</a:t>
            </a:r>
            <a:r>
              <a:rPr lang="en-US" dirty="0"/>
              <a:t> – </a:t>
            </a:r>
            <a:r>
              <a:rPr lang="en-US" dirty="0" err="1"/>
              <a:t>kantoni</a:t>
            </a:r>
            <a:r>
              <a:rPr lang="en-US" dirty="0"/>
              <a:t> i CSR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nikakve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 </a:t>
            </a:r>
            <a:r>
              <a:rPr lang="en-US" dirty="0" err="1"/>
              <a:t>održavanja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sporazumom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kantona</a:t>
            </a:r>
            <a:r>
              <a:rPr lang="en-US" dirty="0"/>
              <a:t> i FMRSP, </a:t>
            </a:r>
            <a:r>
              <a:rPr lang="en-US" dirty="0" err="1"/>
              <a:t>Federalno</a:t>
            </a:r>
            <a:r>
              <a:rPr lang="en-US" dirty="0"/>
              <a:t> </a:t>
            </a:r>
            <a:r>
              <a:rPr lang="en-US" dirty="0" err="1"/>
              <a:t>ministarstvo</a:t>
            </a:r>
            <a:r>
              <a:rPr lang="en-US" dirty="0"/>
              <a:t> rada i socijalne politike </a:t>
            </a:r>
            <a:r>
              <a:rPr lang="en-US" dirty="0" err="1"/>
              <a:t>preuzima</a:t>
            </a:r>
            <a:r>
              <a:rPr lang="en-US" dirty="0"/>
              <a:t> </a:t>
            </a:r>
            <a:r>
              <a:rPr lang="en-US" dirty="0" err="1"/>
              <a:t>punu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 za </a:t>
            </a:r>
            <a:r>
              <a:rPr lang="en-US" dirty="0" err="1"/>
              <a:t>finansiranje</a:t>
            </a:r>
            <a:r>
              <a:rPr lang="en-US" dirty="0"/>
              <a:t> </a:t>
            </a:r>
            <a:r>
              <a:rPr lang="en-US" dirty="0" err="1"/>
              <a:t>održavanja</a:t>
            </a:r>
            <a:r>
              <a:rPr lang="en-US" dirty="0"/>
              <a:t>, razvoja i </a:t>
            </a:r>
            <a:r>
              <a:rPr lang="en-US" dirty="0" err="1"/>
              <a:t>unapređenja</a:t>
            </a:r>
            <a:r>
              <a:rPr lang="en-US" dirty="0"/>
              <a:t> </a:t>
            </a:r>
            <a:r>
              <a:rPr lang="en-US" dirty="0" err="1"/>
              <a:t>cijelog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</a:t>
            </a:r>
            <a:endParaRPr kumimoji="0" lang="en-US" altLang="en-US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9E7E7C1-0960-49F1-2434-83FBD5BE9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📧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0E7703-9797-2E11-D86D-4226066F20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5DDD24-0386-FD99-82DB-3E17211B74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46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F09AD-B3FC-12C1-49E3-B5A824935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7EF84-4ADA-3959-A733-F006FDB35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0246" y="3280229"/>
            <a:ext cx="9888071" cy="1445165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br>
              <a:rPr lang="en-US" sz="3100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endParaRPr lang="bs-Latn-BA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ADDE47-BC9B-FC97-3A58-EF7902B71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1BF133-01E3-5397-6FFF-3373B2B4D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C1F394-D00A-2243-DB0D-4DF57BBEFE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C565BC-63A6-DAC8-CC55-69CDEEA6DF62}"/>
              </a:ext>
            </a:extLst>
          </p:cNvPr>
          <p:cNvSpPr txBox="1"/>
          <p:nvPr/>
        </p:nvSpPr>
        <p:spPr>
          <a:xfrm>
            <a:off x="1659602" y="64856"/>
            <a:ext cx="4160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Zaključak</a:t>
            </a:r>
            <a:r>
              <a:rPr lang="bs-Latn-BA" b="1" dirty="0"/>
              <a:t>-Spremni za digitalnu budućnost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CE56135-9808-AF0E-C026-FA260188C0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80596" y="987078"/>
            <a:ext cx="9588890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4000" b="1" dirty="0" err="1"/>
              <a:t>Zaključak</a:t>
            </a:r>
            <a:r>
              <a:rPr lang="en-US" b="1" dirty="0"/>
              <a:t>: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b="1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 err="1"/>
              <a:t>Implementacijom</a:t>
            </a:r>
            <a:r>
              <a:rPr lang="en-US" dirty="0"/>
              <a:t> DIP-a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funkcionalnostima</a:t>
            </a:r>
            <a:r>
              <a:rPr lang="en-US" dirty="0"/>
              <a:t> </a:t>
            </a:r>
            <a:r>
              <a:rPr lang="en-US" dirty="0" err="1"/>
              <a:t>osiguravamo</a:t>
            </a:r>
            <a:r>
              <a:rPr lang="en-US" dirty="0"/>
              <a:t> </a:t>
            </a:r>
            <a:r>
              <a:rPr lang="en-US" dirty="0" err="1"/>
              <a:t>potpunu</a:t>
            </a:r>
            <a:r>
              <a:rPr lang="en-US" dirty="0"/>
              <a:t> </a:t>
            </a:r>
            <a:r>
              <a:rPr lang="en-US" dirty="0" err="1"/>
              <a:t>digitalizaciju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 socijalne </a:t>
            </a:r>
            <a:r>
              <a:rPr lang="en-US" dirty="0" err="1"/>
              <a:t>zaštite</a:t>
            </a:r>
            <a:r>
              <a:rPr lang="en-US" dirty="0"/>
              <a:t> u FBiH. </a:t>
            </a:r>
            <a:r>
              <a:rPr lang="en-US" dirty="0" err="1"/>
              <a:t>Najveća</a:t>
            </a:r>
            <a:r>
              <a:rPr lang="en-US" dirty="0"/>
              <a:t> </a:t>
            </a:r>
            <a:r>
              <a:rPr lang="en-US" dirty="0" err="1"/>
              <a:t>korist</a:t>
            </a:r>
            <a:r>
              <a:rPr lang="en-US" dirty="0"/>
              <a:t> ide </a:t>
            </a:r>
            <a:r>
              <a:rPr lang="en-US" dirty="0" err="1"/>
              <a:t>korisnicima</a:t>
            </a:r>
            <a:r>
              <a:rPr lang="en-US" dirty="0"/>
              <a:t> –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sada</a:t>
            </a:r>
            <a:r>
              <a:rPr lang="en-US" dirty="0"/>
              <a:t> </a:t>
            </a:r>
            <a:r>
              <a:rPr lang="en-US" dirty="0" err="1"/>
              <a:t>omogućavamo</a:t>
            </a:r>
            <a:r>
              <a:rPr lang="en-US" dirty="0"/>
              <a:t> da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ostvaruju</a:t>
            </a:r>
            <a:r>
              <a:rPr lang="en-US" dirty="0"/>
              <a:t> </a:t>
            </a:r>
            <a:r>
              <a:rPr lang="en-US" dirty="0" err="1"/>
              <a:t>lakše</a:t>
            </a:r>
            <a:r>
              <a:rPr lang="en-US" dirty="0"/>
              <a:t>, </a:t>
            </a:r>
            <a:r>
              <a:rPr lang="en-US" dirty="0" err="1"/>
              <a:t>brže</a:t>
            </a:r>
            <a:r>
              <a:rPr lang="en-US" dirty="0"/>
              <a:t> i </a:t>
            </a:r>
            <a:r>
              <a:rPr lang="en-US" dirty="0" err="1"/>
              <a:t>transparentnije</a:t>
            </a:r>
            <a:r>
              <a:rPr lang="en-US" dirty="0"/>
              <a:t>. Time </a:t>
            </a:r>
            <a:r>
              <a:rPr lang="en-US" dirty="0" err="1"/>
              <a:t>pokazujemo</a:t>
            </a:r>
            <a:r>
              <a:rPr lang="en-US" dirty="0"/>
              <a:t> da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spremni</a:t>
            </a:r>
            <a:r>
              <a:rPr lang="en-US" dirty="0"/>
              <a:t> i da </a:t>
            </a:r>
            <a:r>
              <a:rPr lang="en-US" dirty="0" err="1"/>
              <a:t>živimo</a:t>
            </a:r>
            <a:r>
              <a:rPr lang="en-US" dirty="0"/>
              <a:t> </a:t>
            </a:r>
            <a:r>
              <a:rPr lang="en-US" dirty="0" err="1"/>
              <a:t>digitalnu</a:t>
            </a:r>
            <a:r>
              <a:rPr lang="en-US" dirty="0"/>
              <a:t> </a:t>
            </a:r>
            <a:r>
              <a:rPr lang="en-US" dirty="0" err="1"/>
              <a:t>budućnost</a:t>
            </a:r>
            <a:r>
              <a:rPr lang="en-US" dirty="0"/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b="1" dirty="0"/>
              <a:t>                                                                          Hvala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pažnji</a:t>
            </a:r>
            <a:r>
              <a:rPr lang="en-US" b="1" dirty="0"/>
              <a:t>!</a:t>
            </a:r>
            <a:endParaRPr kumimoji="0" lang="en-US" alt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A1DF298F-8556-BE85-CA0C-C83AB2975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📧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052CD4-29D4-9DC1-61F8-FCE3864DEA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EFED55-A2B6-C0A3-2CD9-70474259BA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63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311</Words>
  <Application>Microsoft Office PowerPoint</Application>
  <PresentationFormat>Widescreen</PresentationFormat>
  <Paragraphs>44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eAward-DIP</vt:lpstr>
      <vt:lpstr>Modernizacija je preduslov za digitalizaciju</vt:lpstr>
      <vt:lpstr>Implementacija i rokovi</vt:lpstr>
      <vt:lpstr>Garantni period i post garantni period      </vt:lpstr>
      <vt:lpstr>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Emir Causevic</dc:creator>
  <cp:lastModifiedBy>Muris Cickusic</cp:lastModifiedBy>
  <cp:revision>127</cp:revision>
  <dcterms:created xsi:type="dcterms:W3CDTF">2026-04-06T09:37:31Z</dcterms:created>
  <dcterms:modified xsi:type="dcterms:W3CDTF">2026-04-08T21:51:16Z</dcterms:modified>
</cp:coreProperties>
</file>